
<file path=[Content_Types].xml><?xml version="1.0" encoding="utf-8"?>
<Types xmlns="http://schemas.openxmlformats.org/package/2006/content-types"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charts/chart177.xml" ContentType="application/vnd.openxmlformats-officedocument.drawingml.chart+xml"/>
  <Override PartName="/ppt/charts/chart188.xml" ContentType="application/vnd.openxmlformats-officedocument.drawingml.char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Override PartName="/ppt/charts/chart119.xml" ContentType="application/vnd.openxmlformats-officedocument.drawingml.chart+xml"/>
  <Override PartName="/ppt/charts/chart166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charts/chart108.xml" ContentType="application/vnd.openxmlformats-officedocument.drawingml.chart+xml"/>
  <Override PartName="/ppt/charts/chart155.xml" ContentType="application/vnd.openxmlformats-officedocument.drawingml.chart+xml"/>
  <Override PartName="/ppt/tableStyles.xml" ContentType="application/vnd.openxmlformats-officedocument.presentationml.tableStyles+xml"/>
  <Override PartName="/ppt/charts/chart133.xml" ContentType="application/vnd.openxmlformats-officedocument.drawingml.chart+xml"/>
  <Override PartName="/ppt/charts/chart144.xml" ContentType="application/vnd.openxmlformats-officedocument.drawingml.chart+xml"/>
  <Override PartName="/ppt/charts/chart180.xml" ContentType="application/vnd.openxmlformats-officedocument.drawingml.chart+xml"/>
  <Override PartName="/ppt/charts/chart191.xml" ContentType="application/vnd.openxmlformats-officedocument.drawingml.chart+xml"/>
  <Override PartName="/ppt/charts/chart122.xml" ContentType="application/vnd.openxmlformats-officedocument.drawingml.chart+xml"/>
  <Override PartName="/ppt/charts/chart3.xml" ContentType="application/vnd.openxmlformats-officedocument.drawingml.chart+xml"/>
  <Override PartName="/ppt/charts/chart111.xml" ContentType="application/vnd.openxmlformats-officedocument.drawingml.chart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charts/chart149.xml" ContentType="application/vnd.openxmlformats-officedocument.drawingml.chart+xml"/>
  <Override PartName="/ppt/charts/chart54.xml" ContentType="application/vnd.openxmlformats-officedocument.drawingml.chart+xml"/>
  <Override PartName="/ppt/charts/chart138.xml" ContentType="application/vnd.openxmlformats-officedocument.drawingml.chart+xml"/>
  <Override PartName="/ppt/charts/chart185.xml" ContentType="application/vnd.openxmlformats-officedocument.drawingml.char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ppt/theme/themeOverride2.xml" ContentType="application/vnd.openxmlformats-officedocument.themeOverride+xml"/>
  <Override PartName="/ppt/charts/chart90.xml" ContentType="application/vnd.openxmlformats-officedocument.drawingml.chart+xml"/>
  <Override PartName="/ppt/charts/chart127.xml" ContentType="application/vnd.openxmlformats-officedocument.drawingml.chart+xml"/>
  <Override PartName="/ppt/charts/chart145.xml" ContentType="application/vnd.openxmlformats-officedocument.drawingml.chart+xml"/>
  <Override PartName="/ppt/charts/chart17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charts/chart105.xml" ContentType="application/vnd.openxmlformats-officedocument.drawingml.chart+xml"/>
  <Override PartName="/ppt/charts/chart116.xml" ContentType="application/vnd.openxmlformats-officedocument.drawingml.chart+xml"/>
  <Override PartName="/ppt/charts/chart134.xml" ContentType="application/vnd.openxmlformats-officedocument.drawingml.chart+xml"/>
  <Override PartName="/ppt/charts/chart152.xml" ContentType="application/vnd.openxmlformats-officedocument.drawingml.chart+xml"/>
  <Override PartName="/ppt/charts/chart163.xml" ContentType="application/vnd.openxmlformats-officedocument.drawingml.chart+xml"/>
  <Override PartName="/ppt/charts/chart18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hart112.xml" ContentType="application/vnd.openxmlformats-officedocument.drawingml.chart+xml"/>
  <Override PartName="/ppt/charts/chart123.xml" ContentType="application/vnd.openxmlformats-officedocument.drawingml.chart+xml"/>
  <Override PartName="/ppt/charts/chart141.xml" ContentType="application/vnd.openxmlformats-officedocument.drawingml.chart+xml"/>
  <Override PartName="/ppt/charts/chart170.xml" ContentType="application/vnd.openxmlformats-officedocument.drawingml.chart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charts/chart130.xml" ContentType="application/vnd.openxmlformats-officedocument.drawingml.chart+xml"/>
  <Override PartName="/ppt/charts/chart59.xml" ContentType="application/vnd.openxmlformats-officedocument.drawingml.chart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charts/chart95.xml" ContentType="application/vnd.openxmlformats-officedocument.drawingml.chart+xml"/>
  <Override PartName="/ppt/charts/chart179.xml" ContentType="application/vnd.openxmlformats-officedocument.drawingml.char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charts/chart16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charts/chart73.xml" ContentType="application/vnd.openxmlformats-officedocument.drawingml.chart+xml"/>
  <Override PartName="/ppt/charts/chart91.xml" ContentType="application/vnd.openxmlformats-officedocument.drawingml.chart+xml"/>
  <Override PartName="/ppt/charts/chart128.xml" ContentType="application/vnd.openxmlformats-officedocument.drawingml.chart+xml"/>
  <Override PartName="/ppt/charts/chart139.xml" ContentType="application/vnd.openxmlformats-officedocument.drawingml.chart+xml"/>
  <Override PartName="/ppt/charts/chart157.xml" ContentType="application/vnd.openxmlformats-officedocument.drawingml.chart+xml"/>
  <Override PartName="/ppt/charts/chart175.xml" ContentType="application/vnd.openxmlformats-officedocument.drawingml.chart+xml"/>
  <Override PartName="/ppt/charts/chart18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charts/chart117.xml" ContentType="application/vnd.openxmlformats-officedocument.drawingml.chart+xml"/>
  <Override PartName="/ppt/charts/chart135.xml" ContentType="application/vnd.openxmlformats-officedocument.drawingml.chart+xml"/>
  <Override PartName="/ppt/charts/chart146.xml" ContentType="application/vnd.openxmlformats-officedocument.drawingml.chart+xml"/>
  <Override PartName="/ppt/charts/chart164.xml" ContentType="application/vnd.openxmlformats-officedocument.drawingml.chart+xml"/>
  <Override PartName="/ppt/charts/chart182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106.xml" ContentType="application/vnd.openxmlformats-officedocument.drawingml.chart+xml"/>
  <Override PartName="/ppt/charts/chart124.xml" ContentType="application/vnd.openxmlformats-officedocument.drawingml.chart+xml"/>
  <Override PartName="/ppt/charts/chart153.xml" ContentType="application/vnd.openxmlformats-officedocument.drawingml.chart+xml"/>
  <Override PartName="/ppt/charts/chart171.xml" ContentType="application/vnd.openxmlformats-officedocument.drawingml.chart+xml"/>
  <Override PartName="/ppt/charts/chart113.xml" ContentType="application/vnd.openxmlformats-officedocument.drawingml.chart+xml"/>
  <Override PartName="/ppt/charts/chart131.xml" ContentType="application/vnd.openxmlformats-officedocument.drawingml.chart+xml"/>
  <Override PartName="/ppt/charts/chart142.xml" ContentType="application/vnd.openxmlformats-officedocument.drawingml.chart+xml"/>
  <Override PartName="/ppt/charts/chart160.xml" ContentType="application/vnd.openxmlformats-officedocument.drawingml.chart+xml"/>
  <Override PartName="/ppt/charts/chart5.xml" ContentType="application/vnd.openxmlformats-officedocument.drawingml.chart+xml"/>
  <Override PartName="/ppt/charts/chart102.xml" ContentType="application/vnd.openxmlformats-officedocument.drawingml.chart+xml"/>
  <Override PartName="/ppt/charts/chart120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Masters/slideMaster2.xml" ContentType="application/vnd.openxmlformats-officedocument.presentationml.slideMaster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charts/chart158.xml" ContentType="application/vnd.openxmlformats-officedocument.drawingml.chart+xml"/>
  <Override PartName="/ppt/charts/chart169.xml" ContentType="application/vnd.openxmlformats-officedocument.drawingml.chart+xml"/>
  <Override PartName="/ppt/charts/chart187.xml" ContentType="application/vnd.openxmlformats-officedocument.drawingml.char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charts/chart129.xml" ContentType="application/vnd.openxmlformats-officedocument.drawingml.chart+xml"/>
  <Override PartName="/ppt/charts/chart147.xml" ContentType="application/vnd.openxmlformats-officedocument.drawingml.chart+xml"/>
  <Override PartName="/ppt/charts/chart176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charts/chart107.xml" ContentType="application/vnd.openxmlformats-officedocument.drawingml.chart+xml"/>
  <Override PartName="/ppt/charts/chart118.xml" ContentType="application/vnd.openxmlformats-officedocument.drawingml.chart+xml"/>
  <Override PartName="/ppt/charts/chart136.xml" ContentType="application/vnd.openxmlformats-officedocument.drawingml.chart+xml"/>
  <Override PartName="/ppt/charts/chart154.xml" ContentType="application/vnd.openxmlformats-officedocument.drawingml.chart+xml"/>
  <Override PartName="/ppt/charts/chart165.xml" ContentType="application/vnd.openxmlformats-officedocument.drawingml.chart+xml"/>
  <Override PartName="/ppt/charts/chart18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125.xml" ContentType="application/vnd.openxmlformats-officedocument.drawingml.chart+xml"/>
  <Override PartName="/ppt/charts/chart143.xml" ContentType="application/vnd.openxmlformats-officedocument.drawingml.chart+xml"/>
  <Override PartName="/ppt/charts/chart172.xml" ContentType="application/vnd.openxmlformats-officedocument.drawingml.chart+xml"/>
  <Override PartName="/ppt/charts/chart190.xml" ContentType="application/vnd.openxmlformats-officedocument.drawingml.chart+xml"/>
  <Override PartName="/ppt/charts/chart6.xml" ContentType="application/vnd.openxmlformats-officedocument.drawingml.chart+xml"/>
  <Override PartName="/ppt/charts/chart103.xml" ContentType="application/vnd.openxmlformats-officedocument.drawingml.chart+xml"/>
  <Override PartName="/ppt/charts/chart114.xml" ContentType="application/vnd.openxmlformats-officedocument.drawingml.chart+xml"/>
  <Override PartName="/ppt/charts/chart132.xml" ContentType="application/vnd.openxmlformats-officedocument.drawingml.chart+xml"/>
  <Override PartName="/ppt/charts/chart150.xml" ContentType="application/vnd.openxmlformats-officedocument.drawingml.chart+xml"/>
  <Override PartName="/ppt/charts/chart161.xml" ContentType="application/vnd.openxmlformats-officedocument.drawingml.chart+xml"/>
  <Override PartName="/ppt/charts/chart110.xml" ContentType="application/vnd.openxmlformats-officedocument.drawingml.chart+xml"/>
  <Override PartName="/ppt/charts/chart121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charts/chart159.xml" ContentType="application/vnd.openxmlformats-officedocument.drawingml.chart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charts/chart148.xml" ContentType="application/vnd.openxmlformats-officedocument.drawingml.chart+xml"/>
  <Override PartName="/ppt/charts/chart42.xml" ContentType="application/vnd.openxmlformats-officedocument.drawingml.chart+xml"/>
  <Override PartName="/ppt/charts/chart126.xml" ContentType="application/vnd.openxmlformats-officedocument.drawingml.chart+xml"/>
  <Override PartName="/ppt/charts/chart137.xml" ContentType="application/vnd.openxmlformats-officedocument.drawingml.chart+xml"/>
  <Override PartName="/ppt/charts/chart173.xml" ContentType="application/vnd.openxmlformats-officedocument.drawingml.chart+xml"/>
  <Override PartName="/ppt/charts/chart18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charts/chart31.xml" ContentType="application/vnd.openxmlformats-officedocument.drawingml.chart+xml"/>
  <Override PartName="/ppt/charts/chart115.xml" ContentType="application/vnd.openxmlformats-officedocument.drawingml.chart+xml"/>
  <Override PartName="/ppt/charts/chart16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104.xml" ContentType="application/vnd.openxmlformats-officedocument.drawingml.chart+xml"/>
  <Override PartName="/ppt/charts/chart151.xml" ContentType="application/vnd.openxmlformats-officedocument.drawingml.chart+xml"/>
  <Override PartName="/ppt/charts/chart140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charts/chart58.xml" ContentType="application/vnd.openxmlformats-officedocument.drawingml.chart+xml"/>
  <Override PartName="/ppt/charts/chart189.xml" ContentType="application/vnd.openxmlformats-officedocument.drawingml.chart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charts/chart17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72.xml" ContentType="application/vnd.openxmlformats-officedocument.drawingml.chart+xml"/>
  <Override PartName="/ppt/charts/chart109.xml" ContentType="application/vnd.openxmlformats-officedocument.drawingml.chart+xml"/>
  <Override PartName="/ppt/charts/chart156.xml" ContentType="application/vnd.openxmlformats-officedocument.drawingml.chart+xml"/>
  <Override PartName="/ppt/charts/chart167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8"/>
  </p:notesMasterIdLst>
  <p:sldIdLst>
    <p:sldId id="267" r:id="rId3"/>
    <p:sldId id="268" r:id="rId4"/>
    <p:sldId id="269" r:id="rId5"/>
    <p:sldId id="271" r:id="rId6"/>
    <p:sldId id="270" r:id="rId7"/>
    <p:sldId id="257" r:id="rId8"/>
    <p:sldId id="258" r:id="rId9"/>
    <p:sldId id="260" r:id="rId10"/>
    <p:sldId id="259" r:id="rId11"/>
    <p:sldId id="266" r:id="rId12"/>
    <p:sldId id="273" r:id="rId13"/>
    <p:sldId id="262" r:id="rId14"/>
    <p:sldId id="263" r:id="rId15"/>
    <p:sldId id="264" r:id="rId16"/>
    <p:sldId id="265" r:id="rId17"/>
    <p:sldId id="272" r:id="rId18"/>
    <p:sldId id="280" r:id="rId19"/>
    <p:sldId id="274" r:id="rId20"/>
    <p:sldId id="275" r:id="rId21"/>
    <p:sldId id="281" r:id="rId22"/>
    <p:sldId id="282" r:id="rId23"/>
    <p:sldId id="276" r:id="rId24"/>
    <p:sldId id="277" r:id="rId25"/>
    <p:sldId id="278" r:id="rId26"/>
    <p:sldId id="279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0E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91" autoAdjust="0"/>
  </p:normalViewPr>
  <p:slideViewPr>
    <p:cSldViewPr>
      <p:cViewPr>
        <p:scale>
          <a:sx n="66" d="100"/>
          <a:sy n="66" d="100"/>
        </p:scale>
        <p:origin x="-1200" y="-12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hursday%20March%203%202pm%20.xls" TargetMode="External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5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5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5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5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16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6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6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6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6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6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6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6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6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6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17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7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7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7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7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7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7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7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7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7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18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8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8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8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8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8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8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8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8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8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19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19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March%2015%2011am%20(Jury%20Trial)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Tuesday%20Feb%2022%2012pm.xls" TargetMode="Externa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\public\City%20Administrator%20Files\Planning%20&amp;%20Community%20Development\Parking\Tuesday%20Feb%2022%2012pm.xls" TargetMode="External"/><Relationship Id="rId1" Type="http://schemas.openxmlformats.org/officeDocument/2006/relationships/themeOverride" Target="../theme/themeOverride2.xm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Mon%20Feb%2014%204pm.xls" TargetMode="External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City%20Administrator%20Files\Planning%20&amp;%20Community%20Development\Parking\Wednesday%20Feb%2023%208am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3.7597112860892498E-2"/>
          <c:y val="1.8518518518518583E-2"/>
          <c:w val="0.91777099737532863"/>
          <c:h val="0.85425524934383368"/>
        </c:manualLayout>
      </c:layout>
      <c:barChart>
        <c:barDir val="bar"/>
        <c:grouping val="stacked"/>
        <c:varyColors val="1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('East-West Data'!$D$4,'East-West Data'!$D$6)</c:f>
              <c:numCache>
                <c:formatCode>General</c:formatCode>
                <c:ptCount val="2"/>
                <c:pt idx="0">
                  <c:v>32</c:v>
                </c:pt>
                <c:pt idx="1">
                  <c:v>3</c:v>
                </c:pt>
              </c:numCache>
            </c:numRef>
          </c:val>
        </c:ser>
        <c:gapWidth val="0"/>
        <c:overlap val="100"/>
        <c:axId val="71963776"/>
        <c:axId val="71965312"/>
      </c:barChart>
      <c:catAx>
        <c:axId val="71963776"/>
        <c:scaling>
          <c:orientation val="minMax"/>
        </c:scaling>
        <c:delete val="1"/>
        <c:axPos val="l"/>
        <c:tickLblPos val="none"/>
        <c:crossAx val="71965312"/>
        <c:crosses val="autoZero"/>
        <c:auto val="1"/>
        <c:lblAlgn val="ctr"/>
        <c:lblOffset val="100"/>
      </c:catAx>
      <c:valAx>
        <c:axId val="71965312"/>
        <c:scaling>
          <c:orientation val="minMax"/>
        </c:scaling>
        <c:delete val="1"/>
        <c:axPos val="b"/>
        <c:numFmt formatCode="General" sourceLinked="1"/>
        <c:tickLblPos val="none"/>
        <c:crossAx val="71963776"/>
        <c:crosses val="autoZero"/>
        <c:crossBetween val="between"/>
      </c:valAx>
    </c:plotArea>
    <c:plotVisOnly val="1"/>
    <c:dispBlanksAs val="gap"/>
  </c:chart>
  <c:spPr>
    <a:solidFill>
      <a:prstClr val="white">
        <a:alpha val="50000"/>
      </a:prstClr>
    </a:solidFill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('East-West Data'!$G$32,'East-West Data'!$G$34)</c:f>
              <c:numCache>
                <c:formatCode>General</c:formatCode>
                <c:ptCount val="2"/>
                <c:pt idx="0">
                  <c:v>19</c:v>
                </c:pt>
                <c:pt idx="1">
                  <c:v>4</c:v>
                </c:pt>
              </c:numCache>
            </c:numRef>
          </c:val>
        </c:ser>
        <c:gapWidth val="0"/>
        <c:overlap val="100"/>
        <c:axId val="72503680"/>
        <c:axId val="72505216"/>
      </c:barChart>
      <c:catAx>
        <c:axId val="72503680"/>
        <c:scaling>
          <c:orientation val="minMax"/>
        </c:scaling>
        <c:delete val="1"/>
        <c:axPos val="l"/>
        <c:tickLblPos val="none"/>
        <c:crossAx val="72505216"/>
        <c:crosses val="autoZero"/>
        <c:auto val="1"/>
        <c:lblAlgn val="ctr"/>
        <c:lblOffset val="100"/>
      </c:catAx>
      <c:valAx>
        <c:axId val="72505216"/>
        <c:scaling>
          <c:orientation val="minMax"/>
        </c:scaling>
        <c:delete val="1"/>
        <c:axPos val="b"/>
        <c:numFmt formatCode="General" sourceLinked="1"/>
        <c:tickLblPos val="none"/>
        <c:crossAx val="7250368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4.4444444444444502E-2"/>
          <c:y val="6.9444444444444503E-2"/>
          <c:w val="0.79364020122484802"/>
          <c:h val="0.79869969378827821"/>
        </c:manualLayout>
      </c:layout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Data'!$J$4,'North-South Data'!$J$6)</c:f>
              <c:numCache>
                <c:formatCode>General</c:formatCode>
                <c:ptCount val="2"/>
                <c:pt idx="0">
                  <c:v>16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5917184"/>
        <c:axId val="75918720"/>
      </c:barChart>
      <c:catAx>
        <c:axId val="75917184"/>
        <c:scaling>
          <c:orientation val="minMax"/>
        </c:scaling>
        <c:delete val="1"/>
        <c:axPos val="b"/>
        <c:tickLblPos val="none"/>
        <c:crossAx val="75918720"/>
        <c:crosses val="autoZero"/>
        <c:auto val="1"/>
        <c:lblAlgn val="ctr"/>
        <c:lblOffset val="100"/>
      </c:catAx>
      <c:valAx>
        <c:axId val="75918720"/>
        <c:scaling>
          <c:orientation val="minMax"/>
        </c:scaling>
        <c:delete val="1"/>
        <c:axPos val="l"/>
        <c:numFmt formatCode="General" sourceLinked="1"/>
        <c:tickLblPos val="none"/>
        <c:crossAx val="7591718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1.0185067526416067E-16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Data'!$D$11,'North-South Data'!$D$13)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6045696"/>
        <c:axId val="76047488"/>
      </c:barChart>
      <c:catAx>
        <c:axId val="76045696"/>
        <c:scaling>
          <c:orientation val="minMax"/>
        </c:scaling>
        <c:delete val="1"/>
        <c:axPos val="b"/>
        <c:tickLblPos val="none"/>
        <c:crossAx val="76047488"/>
        <c:crosses val="autoZero"/>
        <c:auto val="1"/>
        <c:lblAlgn val="ctr"/>
        <c:lblOffset val="100"/>
      </c:catAx>
      <c:valAx>
        <c:axId val="76047488"/>
        <c:scaling>
          <c:orientation val="minMax"/>
        </c:scaling>
        <c:delete val="1"/>
        <c:axPos val="l"/>
        <c:numFmt formatCode="General" sourceLinked="1"/>
        <c:tickLblPos val="none"/>
        <c:crossAx val="7604569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Data'!$J$11,'North-South Data'!$J$13)</c:f>
              <c:numCache>
                <c:formatCode>General</c:formatCode>
                <c:ptCount val="2"/>
                <c:pt idx="0">
                  <c:v>17</c:v>
                </c:pt>
                <c:pt idx="1">
                  <c:v>16</c:v>
                </c:pt>
              </c:numCache>
            </c:numRef>
          </c:val>
        </c:ser>
        <c:gapWidth val="0"/>
        <c:overlap val="100"/>
        <c:axId val="76083968"/>
        <c:axId val="76085504"/>
      </c:barChart>
      <c:catAx>
        <c:axId val="76083968"/>
        <c:scaling>
          <c:orientation val="minMax"/>
        </c:scaling>
        <c:delete val="1"/>
        <c:axPos val="b"/>
        <c:tickLblPos val="none"/>
        <c:crossAx val="76085504"/>
        <c:crosses val="autoZero"/>
        <c:auto val="1"/>
        <c:lblAlgn val="ctr"/>
        <c:lblOffset val="100"/>
      </c:catAx>
      <c:valAx>
        <c:axId val="76085504"/>
        <c:scaling>
          <c:orientation val="minMax"/>
        </c:scaling>
        <c:delete val="1"/>
        <c:axPos val="l"/>
        <c:numFmt formatCode="General" sourceLinked="1"/>
        <c:tickLblPos val="none"/>
        <c:crossAx val="7608396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Data'!$M$11,'North-South Data'!$M$13)</c:f>
              <c:numCache>
                <c:formatCode>General</c:formatCode>
                <c:ptCount val="2"/>
                <c:pt idx="0">
                  <c:v>18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5974528"/>
        <c:axId val="75976064"/>
      </c:barChart>
      <c:catAx>
        <c:axId val="75974528"/>
        <c:scaling>
          <c:orientation val="minMax"/>
        </c:scaling>
        <c:delete val="1"/>
        <c:axPos val="b"/>
        <c:tickLblPos val="none"/>
        <c:crossAx val="75976064"/>
        <c:crosses val="autoZero"/>
        <c:auto val="1"/>
        <c:lblAlgn val="ctr"/>
        <c:lblOffset val="100"/>
      </c:catAx>
      <c:valAx>
        <c:axId val="75976064"/>
        <c:scaling>
          <c:orientation val="minMax"/>
        </c:scaling>
        <c:delete val="1"/>
        <c:axPos val="l"/>
        <c:numFmt formatCode="General" sourceLinked="1"/>
        <c:tickLblPos val="none"/>
        <c:crossAx val="7597452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Data'!$D$18,'North-South Data'!$D$20)</c:f>
              <c:numCache>
                <c:formatCode>General</c:formatCode>
                <c:ptCount val="2"/>
                <c:pt idx="0">
                  <c:v>21</c:v>
                </c:pt>
                <c:pt idx="1">
                  <c:v>4</c:v>
                </c:pt>
              </c:numCache>
            </c:numRef>
          </c:val>
        </c:ser>
        <c:gapWidth val="0"/>
        <c:overlap val="100"/>
        <c:axId val="76012544"/>
        <c:axId val="76088064"/>
      </c:barChart>
      <c:catAx>
        <c:axId val="76012544"/>
        <c:scaling>
          <c:orientation val="minMax"/>
        </c:scaling>
        <c:delete val="1"/>
        <c:axPos val="b"/>
        <c:tickLblPos val="none"/>
        <c:crossAx val="76088064"/>
        <c:crosses val="autoZero"/>
        <c:auto val="1"/>
        <c:lblAlgn val="ctr"/>
        <c:lblOffset val="100"/>
      </c:catAx>
      <c:valAx>
        <c:axId val="76088064"/>
        <c:scaling>
          <c:orientation val="minMax"/>
        </c:scaling>
        <c:delete val="1"/>
        <c:axPos val="l"/>
        <c:numFmt formatCode="General" sourceLinked="1"/>
        <c:tickLblPos val="none"/>
        <c:crossAx val="7601254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Data'!$G$18,'North-South Data'!$G$20)</c:f>
              <c:numCache>
                <c:formatCode>General</c:formatCode>
                <c:ptCount val="2"/>
                <c:pt idx="0">
                  <c:v>19</c:v>
                </c:pt>
                <c:pt idx="1">
                  <c:v>3</c:v>
                </c:pt>
              </c:numCache>
            </c:numRef>
          </c:val>
        </c:ser>
        <c:gapWidth val="0"/>
        <c:overlap val="100"/>
        <c:axId val="76104064"/>
        <c:axId val="76105600"/>
      </c:barChart>
      <c:catAx>
        <c:axId val="76104064"/>
        <c:scaling>
          <c:orientation val="minMax"/>
        </c:scaling>
        <c:delete val="1"/>
        <c:axPos val="b"/>
        <c:tickLblPos val="none"/>
        <c:crossAx val="76105600"/>
        <c:crosses val="autoZero"/>
        <c:auto val="1"/>
        <c:lblAlgn val="ctr"/>
        <c:lblOffset val="100"/>
      </c:catAx>
      <c:valAx>
        <c:axId val="76105600"/>
        <c:scaling>
          <c:orientation val="minMax"/>
        </c:scaling>
        <c:delete val="1"/>
        <c:axPos val="l"/>
        <c:numFmt formatCode="General" sourceLinked="1"/>
        <c:tickLblPos val="none"/>
        <c:crossAx val="7610406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Data'!$J$18,'North-South Data'!$J$20)</c:f>
              <c:numCache>
                <c:formatCode>General</c:formatCode>
                <c:ptCount val="2"/>
                <c:pt idx="0">
                  <c:v>15</c:v>
                </c:pt>
                <c:pt idx="1">
                  <c:v>6</c:v>
                </c:pt>
              </c:numCache>
            </c:numRef>
          </c:val>
        </c:ser>
        <c:gapWidth val="0"/>
        <c:overlap val="100"/>
        <c:axId val="76137984"/>
        <c:axId val="76139520"/>
      </c:barChart>
      <c:catAx>
        <c:axId val="76137984"/>
        <c:scaling>
          <c:orientation val="minMax"/>
        </c:scaling>
        <c:delete val="1"/>
        <c:axPos val="b"/>
        <c:tickLblPos val="none"/>
        <c:crossAx val="76139520"/>
        <c:crosses val="autoZero"/>
        <c:auto val="1"/>
        <c:lblAlgn val="ctr"/>
        <c:lblOffset val="100"/>
      </c:catAx>
      <c:valAx>
        <c:axId val="76139520"/>
        <c:scaling>
          <c:orientation val="minMax"/>
        </c:scaling>
        <c:delete val="1"/>
        <c:axPos val="l"/>
        <c:numFmt formatCode="General" sourceLinked="1"/>
        <c:tickLblPos val="none"/>
        <c:crossAx val="7613798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Data'!$M$18,'North-South Data'!$M$20)</c:f>
              <c:numCache>
                <c:formatCode>General</c:formatCode>
                <c:ptCount val="2"/>
                <c:pt idx="0">
                  <c:v>17</c:v>
                </c:pt>
                <c:pt idx="1">
                  <c:v>13</c:v>
                </c:pt>
              </c:numCache>
            </c:numRef>
          </c:val>
        </c:ser>
        <c:gapWidth val="0"/>
        <c:overlap val="100"/>
        <c:axId val="76167808"/>
        <c:axId val="76181888"/>
      </c:barChart>
      <c:catAx>
        <c:axId val="76167808"/>
        <c:scaling>
          <c:orientation val="minMax"/>
        </c:scaling>
        <c:delete val="1"/>
        <c:axPos val="b"/>
        <c:tickLblPos val="none"/>
        <c:crossAx val="76181888"/>
        <c:crosses val="autoZero"/>
        <c:auto val="1"/>
        <c:lblAlgn val="ctr"/>
        <c:lblOffset val="100"/>
      </c:catAx>
      <c:valAx>
        <c:axId val="76181888"/>
        <c:scaling>
          <c:orientation val="minMax"/>
        </c:scaling>
        <c:delete val="1"/>
        <c:axPos val="l"/>
        <c:numFmt formatCode="General" sourceLinked="1"/>
        <c:tickLblPos val="none"/>
        <c:crossAx val="7616780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Data'!$D$25,'North-South Data'!$D$27)</c:f>
              <c:numCache>
                <c:formatCode>General</c:formatCode>
                <c:ptCount val="2"/>
                <c:pt idx="0">
                  <c:v>15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6206080"/>
        <c:axId val="76207616"/>
      </c:barChart>
      <c:catAx>
        <c:axId val="76206080"/>
        <c:scaling>
          <c:orientation val="minMax"/>
        </c:scaling>
        <c:delete val="1"/>
        <c:axPos val="b"/>
        <c:tickLblPos val="none"/>
        <c:crossAx val="76207616"/>
        <c:crosses val="autoZero"/>
        <c:auto val="1"/>
        <c:lblAlgn val="ctr"/>
        <c:lblOffset val="100"/>
      </c:catAx>
      <c:valAx>
        <c:axId val="76207616"/>
        <c:scaling>
          <c:orientation val="minMax"/>
        </c:scaling>
        <c:delete val="1"/>
        <c:axPos val="l"/>
        <c:numFmt formatCode="General" sourceLinked="1"/>
        <c:tickLblPos val="none"/>
        <c:crossAx val="7620608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Data'!$G$25,'North-South Data'!$G$27)</c:f>
              <c:numCache>
                <c:formatCode>General</c:formatCode>
                <c:ptCount val="2"/>
                <c:pt idx="0">
                  <c:v>14</c:v>
                </c:pt>
                <c:pt idx="1">
                  <c:v>7</c:v>
                </c:pt>
              </c:numCache>
            </c:numRef>
          </c:val>
        </c:ser>
        <c:gapWidth val="0"/>
        <c:overlap val="100"/>
        <c:axId val="76235904"/>
        <c:axId val="76237440"/>
      </c:barChart>
      <c:catAx>
        <c:axId val="76235904"/>
        <c:scaling>
          <c:orientation val="minMax"/>
        </c:scaling>
        <c:delete val="1"/>
        <c:axPos val="b"/>
        <c:tickLblPos val="none"/>
        <c:crossAx val="76237440"/>
        <c:crosses val="autoZero"/>
        <c:auto val="1"/>
        <c:lblAlgn val="ctr"/>
        <c:lblOffset val="100"/>
      </c:catAx>
      <c:valAx>
        <c:axId val="76237440"/>
        <c:scaling>
          <c:orientation val="minMax"/>
        </c:scaling>
        <c:delete val="1"/>
        <c:axPos val="l"/>
        <c:numFmt formatCode="General" sourceLinked="1"/>
        <c:tickLblPos val="none"/>
        <c:crossAx val="7623590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('East-West Data'!$J$4,'East-West Data'!$J$6)</c:f>
              <c:numCache>
                <c:formatCode>General</c:formatCode>
                <c:ptCount val="2"/>
                <c:pt idx="0">
                  <c:v>21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2525312"/>
        <c:axId val="72526848"/>
      </c:barChart>
      <c:catAx>
        <c:axId val="72525312"/>
        <c:scaling>
          <c:orientation val="minMax"/>
        </c:scaling>
        <c:delete val="1"/>
        <c:axPos val="l"/>
        <c:tickLblPos val="none"/>
        <c:crossAx val="72526848"/>
        <c:crosses val="autoZero"/>
        <c:auto val="1"/>
        <c:lblAlgn val="ctr"/>
        <c:lblOffset val="100"/>
      </c:catAx>
      <c:valAx>
        <c:axId val="72526848"/>
        <c:scaling>
          <c:orientation val="minMax"/>
        </c:scaling>
        <c:delete val="1"/>
        <c:axPos val="b"/>
        <c:numFmt formatCode="General" sourceLinked="1"/>
        <c:tickLblPos val="none"/>
        <c:crossAx val="7252531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Data'!$J$25,'North-South Data'!$J$27)</c:f>
              <c:numCache>
                <c:formatCode>General</c:formatCode>
                <c:ptCount val="2"/>
                <c:pt idx="0">
                  <c:v>21</c:v>
                </c:pt>
                <c:pt idx="1">
                  <c:v>11</c:v>
                </c:pt>
              </c:numCache>
            </c:numRef>
          </c:val>
        </c:ser>
        <c:gapWidth val="0"/>
        <c:overlap val="100"/>
        <c:axId val="76257536"/>
        <c:axId val="76263424"/>
      </c:barChart>
      <c:catAx>
        <c:axId val="76257536"/>
        <c:scaling>
          <c:orientation val="minMax"/>
        </c:scaling>
        <c:delete val="1"/>
        <c:axPos val="b"/>
        <c:tickLblPos val="none"/>
        <c:crossAx val="76263424"/>
        <c:crosses val="autoZero"/>
        <c:auto val="1"/>
        <c:lblAlgn val="ctr"/>
        <c:lblOffset val="100"/>
      </c:catAx>
      <c:valAx>
        <c:axId val="76263424"/>
        <c:scaling>
          <c:orientation val="minMax"/>
        </c:scaling>
        <c:delete val="1"/>
        <c:axPos val="l"/>
        <c:numFmt formatCode="General" sourceLinked="1"/>
        <c:tickLblPos val="none"/>
        <c:crossAx val="7625753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Data'!$M$25,'North-South Data'!$M$27)</c:f>
              <c:numCache>
                <c:formatCode>General</c:formatCode>
                <c:ptCount val="2"/>
                <c:pt idx="0">
                  <c:v>19</c:v>
                </c:pt>
                <c:pt idx="1">
                  <c:v>6</c:v>
                </c:pt>
              </c:numCache>
            </c:numRef>
          </c:val>
        </c:ser>
        <c:gapWidth val="0"/>
        <c:overlap val="100"/>
        <c:axId val="76430720"/>
        <c:axId val="76436608"/>
      </c:barChart>
      <c:catAx>
        <c:axId val="76430720"/>
        <c:scaling>
          <c:orientation val="minMax"/>
        </c:scaling>
        <c:delete val="1"/>
        <c:axPos val="b"/>
        <c:tickLblPos val="none"/>
        <c:crossAx val="76436608"/>
        <c:crosses val="autoZero"/>
        <c:auto val="1"/>
        <c:lblAlgn val="ctr"/>
        <c:lblOffset val="100"/>
      </c:catAx>
      <c:valAx>
        <c:axId val="76436608"/>
        <c:scaling>
          <c:orientation val="minMax"/>
        </c:scaling>
        <c:delete val="1"/>
        <c:axPos val="l"/>
        <c:numFmt formatCode="General" sourceLinked="1"/>
        <c:tickLblPos val="none"/>
        <c:crossAx val="7643072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Data'!$D$32,'North-South Data'!$D$34)</c:f>
              <c:numCache>
                <c:formatCode>General</c:formatCode>
                <c:ptCount val="2"/>
                <c:pt idx="0">
                  <c:v>17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6464896"/>
        <c:axId val="76466432"/>
      </c:barChart>
      <c:catAx>
        <c:axId val="76464896"/>
        <c:scaling>
          <c:orientation val="minMax"/>
        </c:scaling>
        <c:delete val="1"/>
        <c:axPos val="b"/>
        <c:tickLblPos val="none"/>
        <c:crossAx val="76466432"/>
        <c:crosses val="autoZero"/>
        <c:auto val="1"/>
        <c:lblAlgn val="ctr"/>
        <c:lblOffset val="100"/>
      </c:catAx>
      <c:valAx>
        <c:axId val="76466432"/>
        <c:scaling>
          <c:orientation val="minMax"/>
        </c:scaling>
        <c:delete val="1"/>
        <c:axPos val="l"/>
        <c:numFmt formatCode="General" sourceLinked="1"/>
        <c:tickLblPos val="none"/>
        <c:crossAx val="7646489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Data'!$G$32,'North-South Data'!$G$34)</c:f>
              <c:numCache>
                <c:formatCode>General</c:formatCode>
                <c:ptCount val="2"/>
                <c:pt idx="0">
                  <c:v>22</c:v>
                </c:pt>
                <c:pt idx="1">
                  <c:v>11</c:v>
                </c:pt>
              </c:numCache>
            </c:numRef>
          </c:val>
        </c:ser>
        <c:gapWidth val="0"/>
        <c:overlap val="100"/>
        <c:axId val="76289920"/>
        <c:axId val="76291456"/>
      </c:barChart>
      <c:catAx>
        <c:axId val="76289920"/>
        <c:scaling>
          <c:orientation val="minMax"/>
        </c:scaling>
        <c:delete val="1"/>
        <c:axPos val="b"/>
        <c:tickLblPos val="none"/>
        <c:crossAx val="76291456"/>
        <c:crosses val="autoZero"/>
        <c:auto val="1"/>
        <c:lblAlgn val="ctr"/>
        <c:lblOffset val="100"/>
      </c:catAx>
      <c:valAx>
        <c:axId val="76291456"/>
        <c:scaling>
          <c:orientation val="minMax"/>
        </c:scaling>
        <c:delete val="1"/>
        <c:axPos val="l"/>
        <c:numFmt formatCode="General" sourceLinked="1"/>
        <c:tickLblPos val="none"/>
        <c:crossAx val="7628992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Data'!$J$32,'North-South Data'!$J$34)</c:f>
              <c:numCache>
                <c:formatCode>General</c:formatCode>
                <c:ptCount val="2"/>
                <c:pt idx="0">
                  <c:v>18</c:v>
                </c:pt>
                <c:pt idx="1">
                  <c:v>8</c:v>
                </c:pt>
              </c:numCache>
            </c:numRef>
          </c:val>
        </c:ser>
        <c:gapWidth val="0"/>
        <c:overlap val="100"/>
        <c:axId val="76315648"/>
        <c:axId val="76333824"/>
      </c:barChart>
      <c:catAx>
        <c:axId val="76315648"/>
        <c:scaling>
          <c:orientation val="minMax"/>
        </c:scaling>
        <c:delete val="1"/>
        <c:axPos val="b"/>
        <c:tickLblPos val="none"/>
        <c:crossAx val="76333824"/>
        <c:crosses val="autoZero"/>
        <c:auto val="1"/>
        <c:lblAlgn val="ctr"/>
        <c:lblOffset val="100"/>
      </c:catAx>
      <c:valAx>
        <c:axId val="76333824"/>
        <c:scaling>
          <c:orientation val="minMax"/>
        </c:scaling>
        <c:delete val="1"/>
        <c:axPos val="l"/>
        <c:numFmt formatCode="General" sourceLinked="1"/>
        <c:tickLblPos val="none"/>
        <c:crossAx val="7631564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Data'!$M$32,'North-South Data'!$M$34)</c:f>
              <c:numCache>
                <c:formatCode>General</c:formatCode>
                <c:ptCount val="2"/>
                <c:pt idx="0">
                  <c:v>23</c:v>
                </c:pt>
                <c:pt idx="1">
                  <c:v>6</c:v>
                </c:pt>
              </c:numCache>
            </c:numRef>
          </c:val>
        </c:ser>
        <c:gapWidth val="0"/>
        <c:overlap val="100"/>
        <c:axId val="76554624"/>
        <c:axId val="76556160"/>
      </c:barChart>
      <c:catAx>
        <c:axId val="76554624"/>
        <c:scaling>
          <c:orientation val="minMax"/>
        </c:scaling>
        <c:delete val="1"/>
        <c:axPos val="b"/>
        <c:tickLblPos val="none"/>
        <c:crossAx val="76556160"/>
        <c:crosses val="autoZero"/>
        <c:auto val="1"/>
        <c:lblAlgn val="ctr"/>
        <c:lblOffset val="100"/>
      </c:catAx>
      <c:valAx>
        <c:axId val="76556160"/>
        <c:scaling>
          <c:orientation val="minMax"/>
        </c:scaling>
        <c:delete val="1"/>
        <c:axPos val="l"/>
        <c:numFmt formatCode="General" sourceLinked="1"/>
        <c:tickLblPos val="none"/>
        <c:crossAx val="7655462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Data'!$D$4,'East-West Data'!$D$6)</c:f>
              <c:numCache>
                <c:formatCode>General</c:formatCode>
                <c:ptCount val="2"/>
                <c:pt idx="0">
                  <c:v>32</c:v>
                </c:pt>
                <c:pt idx="1">
                  <c:v>4</c:v>
                </c:pt>
              </c:numCache>
            </c:numRef>
          </c:val>
        </c:ser>
        <c:gapWidth val="0"/>
        <c:overlap val="100"/>
        <c:axId val="76624256"/>
        <c:axId val="76625792"/>
      </c:barChart>
      <c:catAx>
        <c:axId val="76624256"/>
        <c:scaling>
          <c:orientation val="minMax"/>
        </c:scaling>
        <c:delete val="1"/>
        <c:axPos val="l"/>
        <c:tickLblPos val="none"/>
        <c:crossAx val="76625792"/>
        <c:crosses val="autoZero"/>
        <c:auto val="1"/>
        <c:lblAlgn val="ctr"/>
        <c:lblOffset val="100"/>
      </c:catAx>
      <c:valAx>
        <c:axId val="76625792"/>
        <c:scaling>
          <c:orientation val="minMax"/>
        </c:scaling>
        <c:delete val="1"/>
        <c:axPos val="b"/>
        <c:numFmt formatCode="General" sourceLinked="1"/>
        <c:tickLblPos val="none"/>
        <c:crossAx val="7662425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Data'!$D$11,'East-West Data'!$D$13)</c:f>
              <c:numCache>
                <c:formatCode>General</c:formatCode>
                <c:ptCount val="2"/>
                <c:pt idx="0">
                  <c:v>38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6645888"/>
        <c:axId val="76647424"/>
      </c:barChart>
      <c:catAx>
        <c:axId val="76645888"/>
        <c:scaling>
          <c:orientation val="minMax"/>
        </c:scaling>
        <c:delete val="1"/>
        <c:axPos val="l"/>
        <c:tickLblPos val="none"/>
        <c:crossAx val="76647424"/>
        <c:crosses val="autoZero"/>
        <c:auto val="1"/>
        <c:lblAlgn val="ctr"/>
        <c:lblOffset val="100"/>
      </c:catAx>
      <c:valAx>
        <c:axId val="76647424"/>
        <c:scaling>
          <c:orientation val="minMax"/>
        </c:scaling>
        <c:delete val="1"/>
        <c:axPos val="b"/>
        <c:numFmt formatCode="General" sourceLinked="1"/>
        <c:tickLblPos val="none"/>
        <c:crossAx val="7664588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Data'!$D$18,'East-West Data'!$D$20)</c:f>
              <c:numCache>
                <c:formatCode>General</c:formatCode>
                <c:ptCount val="2"/>
                <c:pt idx="0">
                  <c:v>28</c:v>
                </c:pt>
                <c:pt idx="1">
                  <c:v>10</c:v>
                </c:pt>
              </c:numCache>
            </c:numRef>
          </c:val>
        </c:ser>
        <c:gapWidth val="0"/>
        <c:overlap val="100"/>
        <c:axId val="76663424"/>
        <c:axId val="76677504"/>
      </c:barChart>
      <c:catAx>
        <c:axId val="76663424"/>
        <c:scaling>
          <c:orientation val="minMax"/>
        </c:scaling>
        <c:delete val="1"/>
        <c:axPos val="l"/>
        <c:tickLblPos val="none"/>
        <c:crossAx val="76677504"/>
        <c:crosses val="autoZero"/>
        <c:auto val="1"/>
        <c:lblAlgn val="ctr"/>
        <c:lblOffset val="100"/>
      </c:catAx>
      <c:valAx>
        <c:axId val="76677504"/>
        <c:scaling>
          <c:orientation val="minMax"/>
        </c:scaling>
        <c:delete val="1"/>
        <c:axPos val="b"/>
        <c:numFmt formatCode="General" sourceLinked="1"/>
        <c:tickLblPos val="none"/>
        <c:crossAx val="7666342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Lbls>
            <c:dLbl>
              <c:idx val="1"/>
              <c:layout>
                <c:manualLayout>
                  <c:x val="2.7777777777777936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Data'!$D$25,'East-West Data'!$D$27)</c:f>
              <c:numCache>
                <c:formatCode>General</c:formatCode>
                <c:ptCount val="2"/>
                <c:pt idx="0">
                  <c:v>16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6701696"/>
        <c:axId val="76703232"/>
      </c:barChart>
      <c:catAx>
        <c:axId val="76701696"/>
        <c:scaling>
          <c:orientation val="minMax"/>
        </c:scaling>
        <c:delete val="1"/>
        <c:axPos val="l"/>
        <c:tickLblPos val="none"/>
        <c:crossAx val="76703232"/>
        <c:crosses val="autoZero"/>
        <c:auto val="1"/>
        <c:lblAlgn val="ctr"/>
        <c:lblOffset val="100"/>
      </c:catAx>
      <c:valAx>
        <c:axId val="76703232"/>
        <c:scaling>
          <c:orientation val="minMax"/>
        </c:scaling>
        <c:delete val="1"/>
        <c:axPos val="b"/>
        <c:numFmt formatCode="General" sourceLinked="1"/>
        <c:tickLblPos val="none"/>
        <c:crossAx val="7670169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('East-West Data'!$J$11,'East-West Data'!$J$13)</c:f>
              <c:numCache>
                <c:formatCode>General</c:formatCode>
                <c:ptCount val="2"/>
                <c:pt idx="0">
                  <c:v>11</c:v>
                </c:pt>
                <c:pt idx="1">
                  <c:v>5</c:v>
                </c:pt>
              </c:numCache>
            </c:numRef>
          </c:val>
        </c:ser>
        <c:gapWidth val="0"/>
        <c:overlap val="100"/>
        <c:axId val="72555136"/>
        <c:axId val="72561024"/>
      </c:barChart>
      <c:catAx>
        <c:axId val="72555136"/>
        <c:scaling>
          <c:orientation val="minMax"/>
        </c:scaling>
        <c:delete val="1"/>
        <c:axPos val="l"/>
        <c:tickLblPos val="none"/>
        <c:crossAx val="72561024"/>
        <c:crosses val="autoZero"/>
        <c:auto val="1"/>
        <c:lblAlgn val="ctr"/>
        <c:lblOffset val="100"/>
      </c:catAx>
      <c:valAx>
        <c:axId val="72561024"/>
        <c:scaling>
          <c:orientation val="minMax"/>
        </c:scaling>
        <c:delete val="1"/>
        <c:axPos val="b"/>
        <c:numFmt formatCode="General" sourceLinked="1"/>
        <c:tickLblPos val="none"/>
        <c:crossAx val="72555136"/>
        <c:crosses val="autoZero"/>
        <c:crossBetween val="between"/>
      </c:valAx>
      <c:spPr>
        <a:noFill/>
      </c:spPr>
    </c:plotArea>
    <c:plotVisOnly val="1"/>
    <c:dispBlanksAs val="gap"/>
  </c:chart>
  <c:spPr>
    <a:solidFill>
      <a:prstClr val="white">
        <a:alpha val="50000"/>
      </a:prstClr>
    </a:solidFill>
  </c:spPr>
  <c:externalData r:id="rId1"/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Data'!$D$32,'East-West Data'!$D$34)</c:f>
              <c:numCache>
                <c:formatCode>General</c:formatCode>
                <c:ptCount val="2"/>
                <c:pt idx="0">
                  <c:v>29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6743808"/>
        <c:axId val="76745344"/>
      </c:barChart>
      <c:catAx>
        <c:axId val="76743808"/>
        <c:scaling>
          <c:orientation val="minMax"/>
        </c:scaling>
        <c:delete val="1"/>
        <c:axPos val="l"/>
        <c:tickLblPos val="none"/>
        <c:crossAx val="76745344"/>
        <c:crosses val="autoZero"/>
        <c:auto val="1"/>
        <c:lblAlgn val="ctr"/>
        <c:lblOffset val="100"/>
      </c:catAx>
      <c:valAx>
        <c:axId val="76745344"/>
        <c:scaling>
          <c:orientation val="minMax"/>
        </c:scaling>
        <c:delete val="1"/>
        <c:axPos val="b"/>
        <c:numFmt formatCode="General" sourceLinked="1"/>
        <c:tickLblPos val="none"/>
        <c:crossAx val="7674380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Lbls>
            <c:dLbl>
              <c:idx val="1"/>
              <c:layout>
                <c:manualLayout>
                  <c:x val="1.666666666666670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Data'!$G$4,'East-West Data'!$G$6)</c:f>
              <c:numCache>
                <c:formatCode>General</c:formatCode>
                <c:ptCount val="2"/>
                <c:pt idx="0">
                  <c:v>20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6808576"/>
        <c:axId val="76810112"/>
      </c:barChart>
      <c:catAx>
        <c:axId val="76808576"/>
        <c:scaling>
          <c:orientation val="minMax"/>
        </c:scaling>
        <c:delete val="1"/>
        <c:axPos val="l"/>
        <c:tickLblPos val="none"/>
        <c:crossAx val="76810112"/>
        <c:crosses val="autoZero"/>
        <c:auto val="1"/>
        <c:lblAlgn val="ctr"/>
        <c:lblOffset val="100"/>
      </c:catAx>
      <c:valAx>
        <c:axId val="76810112"/>
        <c:scaling>
          <c:orientation val="minMax"/>
        </c:scaling>
        <c:delete val="1"/>
        <c:axPos val="b"/>
        <c:numFmt formatCode="General" sourceLinked="1"/>
        <c:tickLblPos val="none"/>
        <c:crossAx val="7680857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('Y:\City Administrator Files\Planning &amp; Community Development\Parking\[Wednesday Feb 23 8am .xls]East-West Data'!$J$4,'Y:\City Administrator Files\Planning &amp; Community Development\Parking\[Wednesday Feb 23 8am .xls]East-West Data'!$J$6)</c:f>
              <c:numCache>
                <c:formatCode>General</c:formatCode>
                <c:ptCount val="2"/>
                <c:pt idx="0">
                  <c:v>21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6830208"/>
        <c:axId val="76831744"/>
      </c:barChart>
      <c:catAx>
        <c:axId val="76830208"/>
        <c:scaling>
          <c:orientation val="minMax"/>
        </c:scaling>
        <c:delete val="1"/>
        <c:axPos val="l"/>
        <c:tickLblPos val="none"/>
        <c:crossAx val="76831744"/>
        <c:crosses val="autoZero"/>
        <c:auto val="1"/>
        <c:lblAlgn val="ctr"/>
        <c:lblOffset val="100"/>
      </c:catAx>
      <c:valAx>
        <c:axId val="76831744"/>
        <c:scaling>
          <c:orientation val="minMax"/>
        </c:scaling>
        <c:delete val="1"/>
        <c:axPos val="b"/>
        <c:numFmt formatCode="General" sourceLinked="1"/>
        <c:tickLblPos val="none"/>
        <c:crossAx val="7683020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Data'!$M$4,'East-West Data'!$M$6)</c:f>
              <c:numCache>
                <c:formatCode>General</c:formatCode>
                <c:ptCount val="2"/>
                <c:pt idx="0">
                  <c:v>14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6860032"/>
        <c:axId val="76874112"/>
      </c:barChart>
      <c:catAx>
        <c:axId val="76860032"/>
        <c:scaling>
          <c:orientation val="minMax"/>
        </c:scaling>
        <c:delete val="1"/>
        <c:axPos val="l"/>
        <c:tickLblPos val="none"/>
        <c:crossAx val="76874112"/>
        <c:crosses val="autoZero"/>
        <c:auto val="1"/>
        <c:lblAlgn val="ctr"/>
        <c:lblOffset val="100"/>
      </c:catAx>
      <c:valAx>
        <c:axId val="76874112"/>
        <c:scaling>
          <c:orientation val="minMax"/>
        </c:scaling>
        <c:delete val="1"/>
        <c:axPos val="b"/>
        <c:numFmt formatCode="General" sourceLinked="1"/>
        <c:tickLblPos val="none"/>
        <c:crossAx val="76860032"/>
        <c:crosses val="autoZero"/>
        <c:crossBetween val="between"/>
      </c:valAx>
      <c:spPr>
        <a:ln w="25400">
          <a:noFill/>
        </a:ln>
      </c:spPr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Data'!$G$11,'East-West Data'!$G$13)</c:f>
              <c:numCache>
                <c:formatCode>General</c:formatCode>
                <c:ptCount val="2"/>
                <c:pt idx="0">
                  <c:v>15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6898304"/>
        <c:axId val="76899840"/>
      </c:barChart>
      <c:catAx>
        <c:axId val="76898304"/>
        <c:scaling>
          <c:orientation val="minMax"/>
        </c:scaling>
        <c:delete val="1"/>
        <c:axPos val="l"/>
        <c:tickLblPos val="none"/>
        <c:crossAx val="76899840"/>
        <c:crosses val="autoZero"/>
        <c:auto val="1"/>
        <c:lblAlgn val="ctr"/>
        <c:lblOffset val="100"/>
      </c:catAx>
      <c:valAx>
        <c:axId val="76899840"/>
        <c:scaling>
          <c:orientation val="minMax"/>
        </c:scaling>
        <c:delete val="1"/>
        <c:axPos val="b"/>
        <c:numFmt formatCode="General" sourceLinked="1"/>
        <c:tickLblPos val="none"/>
        <c:crossAx val="7689830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Data'!$J$11,'East-West Data'!$J$13)</c:f>
              <c:numCache>
                <c:formatCode>General</c:formatCode>
                <c:ptCount val="2"/>
                <c:pt idx="0">
                  <c:v>11</c:v>
                </c:pt>
                <c:pt idx="1">
                  <c:v>10</c:v>
                </c:pt>
              </c:numCache>
            </c:numRef>
          </c:val>
        </c:ser>
        <c:gapWidth val="0"/>
        <c:overlap val="100"/>
        <c:axId val="77079680"/>
        <c:axId val="77081216"/>
      </c:barChart>
      <c:catAx>
        <c:axId val="77079680"/>
        <c:scaling>
          <c:orientation val="minMax"/>
        </c:scaling>
        <c:delete val="1"/>
        <c:axPos val="l"/>
        <c:tickLblPos val="none"/>
        <c:crossAx val="77081216"/>
        <c:crosses val="autoZero"/>
        <c:auto val="1"/>
        <c:lblAlgn val="ctr"/>
        <c:lblOffset val="100"/>
      </c:catAx>
      <c:valAx>
        <c:axId val="77081216"/>
        <c:scaling>
          <c:orientation val="minMax"/>
        </c:scaling>
        <c:delete val="1"/>
        <c:axPos val="b"/>
        <c:numFmt formatCode="General" sourceLinked="1"/>
        <c:tickLblPos val="none"/>
        <c:crossAx val="7707968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Data'!$M$11,'East-West Data'!$M$13)</c:f>
              <c:numCache>
                <c:formatCode>General</c:formatCode>
                <c:ptCount val="2"/>
                <c:pt idx="0">
                  <c:v>16</c:v>
                </c:pt>
                <c:pt idx="1">
                  <c:v>11</c:v>
                </c:pt>
              </c:numCache>
            </c:numRef>
          </c:val>
        </c:ser>
        <c:gapWidth val="0"/>
        <c:overlap val="100"/>
        <c:axId val="77097216"/>
        <c:axId val="77123584"/>
      </c:barChart>
      <c:catAx>
        <c:axId val="77097216"/>
        <c:scaling>
          <c:orientation val="minMax"/>
        </c:scaling>
        <c:delete val="1"/>
        <c:axPos val="l"/>
        <c:tickLblPos val="none"/>
        <c:crossAx val="77123584"/>
        <c:crosses val="autoZero"/>
        <c:auto val="1"/>
        <c:lblAlgn val="ctr"/>
        <c:lblOffset val="100"/>
      </c:catAx>
      <c:valAx>
        <c:axId val="77123584"/>
        <c:scaling>
          <c:orientation val="minMax"/>
        </c:scaling>
        <c:delete val="1"/>
        <c:axPos val="b"/>
        <c:numFmt formatCode="General" sourceLinked="1"/>
        <c:tickLblPos val="none"/>
        <c:crossAx val="7709721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Data'!$G$18,'East-West Data'!$G$20)</c:f>
              <c:numCache>
                <c:formatCode>General</c:formatCode>
                <c:ptCount val="2"/>
                <c:pt idx="0">
                  <c:v>16</c:v>
                </c:pt>
                <c:pt idx="1">
                  <c:v>13</c:v>
                </c:pt>
              </c:numCache>
            </c:numRef>
          </c:val>
        </c:ser>
        <c:gapWidth val="0"/>
        <c:overlap val="100"/>
        <c:axId val="77008256"/>
        <c:axId val="77010048"/>
      </c:barChart>
      <c:catAx>
        <c:axId val="77008256"/>
        <c:scaling>
          <c:orientation val="minMax"/>
        </c:scaling>
        <c:delete val="1"/>
        <c:axPos val="l"/>
        <c:tickLblPos val="none"/>
        <c:crossAx val="77010048"/>
        <c:crosses val="autoZero"/>
        <c:auto val="1"/>
        <c:lblAlgn val="ctr"/>
        <c:lblOffset val="100"/>
      </c:catAx>
      <c:valAx>
        <c:axId val="77010048"/>
        <c:scaling>
          <c:orientation val="minMax"/>
        </c:scaling>
        <c:delete val="1"/>
        <c:axPos val="b"/>
        <c:numFmt formatCode="General" sourceLinked="1"/>
        <c:tickLblPos val="none"/>
        <c:crossAx val="7700825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Data'!$J$18,'East-West Data'!$J$20)</c:f>
              <c:numCache>
                <c:formatCode>General</c:formatCode>
                <c:ptCount val="2"/>
                <c:pt idx="0">
                  <c:v>19</c:v>
                </c:pt>
                <c:pt idx="1">
                  <c:v>12</c:v>
                </c:pt>
              </c:numCache>
            </c:numRef>
          </c:val>
        </c:ser>
        <c:gapWidth val="0"/>
        <c:overlap val="100"/>
        <c:axId val="77034240"/>
        <c:axId val="77035776"/>
      </c:barChart>
      <c:catAx>
        <c:axId val="77034240"/>
        <c:scaling>
          <c:orientation val="minMax"/>
        </c:scaling>
        <c:delete val="1"/>
        <c:axPos val="l"/>
        <c:tickLblPos val="none"/>
        <c:crossAx val="77035776"/>
        <c:crosses val="autoZero"/>
        <c:auto val="1"/>
        <c:lblAlgn val="ctr"/>
        <c:lblOffset val="100"/>
      </c:catAx>
      <c:valAx>
        <c:axId val="77035776"/>
        <c:scaling>
          <c:orientation val="minMax"/>
        </c:scaling>
        <c:delete val="1"/>
        <c:axPos val="b"/>
        <c:numFmt formatCode="General" sourceLinked="1"/>
        <c:tickLblPos val="none"/>
        <c:crossAx val="7703424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Data'!$G$25,'East-West Data'!$G$27)</c:f>
              <c:numCache>
                <c:formatCode>General</c:formatCode>
                <c:ptCount val="2"/>
                <c:pt idx="0">
                  <c:v>12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7047680"/>
        <c:axId val="77049216"/>
      </c:barChart>
      <c:catAx>
        <c:axId val="77047680"/>
        <c:scaling>
          <c:orientation val="minMax"/>
        </c:scaling>
        <c:delete val="1"/>
        <c:axPos val="l"/>
        <c:tickLblPos val="none"/>
        <c:crossAx val="77049216"/>
        <c:crosses val="autoZero"/>
        <c:auto val="1"/>
        <c:lblAlgn val="ctr"/>
        <c:lblOffset val="100"/>
      </c:catAx>
      <c:valAx>
        <c:axId val="77049216"/>
        <c:scaling>
          <c:orientation val="minMax"/>
        </c:scaling>
        <c:delete val="1"/>
        <c:axPos val="b"/>
        <c:numFmt formatCode="General" sourceLinked="1"/>
        <c:tickLblPos val="none"/>
        <c:crossAx val="7704768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Val val="1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Val val="1"/>
            </c:dLbl>
            <c:delete val="1"/>
          </c:dLbls>
          <c:val>
            <c:numRef>
              <c:f>('East-West Data'!$J$18,'East-West Data'!$J$20)</c:f>
              <c:numCache>
                <c:formatCode>General</c:formatCode>
                <c:ptCount val="2"/>
                <c:pt idx="0">
                  <c:v>19</c:v>
                </c:pt>
                <c:pt idx="1">
                  <c:v>8</c:v>
                </c:pt>
              </c:numCache>
            </c:numRef>
          </c:val>
        </c:ser>
        <c:gapWidth val="0"/>
        <c:overlap val="100"/>
        <c:axId val="72599424"/>
        <c:axId val="72600960"/>
      </c:barChart>
      <c:catAx>
        <c:axId val="72599424"/>
        <c:scaling>
          <c:orientation val="minMax"/>
        </c:scaling>
        <c:delete val="1"/>
        <c:axPos val="l"/>
        <c:tickLblPos val="none"/>
        <c:crossAx val="72600960"/>
        <c:crosses val="autoZero"/>
        <c:auto val="1"/>
        <c:lblAlgn val="ctr"/>
        <c:lblOffset val="100"/>
      </c:catAx>
      <c:valAx>
        <c:axId val="72600960"/>
        <c:scaling>
          <c:orientation val="minMax"/>
        </c:scaling>
        <c:delete val="1"/>
        <c:axPos val="b"/>
        <c:numFmt formatCode="General" sourceLinked="1"/>
        <c:tickLblPos val="none"/>
        <c:crossAx val="72599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3.333333333333334E-2"/>
          <c:y val="6.0185185185185147E-2"/>
          <c:w val="0.93888888888889033"/>
          <c:h val="0.89814814814814814"/>
        </c:manualLayout>
      </c:layout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Data'!$M$18,'East-West Data'!$M$20)</c:f>
              <c:numCache>
                <c:formatCode>General</c:formatCode>
                <c:ptCount val="2"/>
                <c:pt idx="0">
                  <c:v>16</c:v>
                </c:pt>
                <c:pt idx="1">
                  <c:v>12</c:v>
                </c:pt>
              </c:numCache>
            </c:numRef>
          </c:val>
        </c:ser>
        <c:gapWidth val="0"/>
        <c:overlap val="100"/>
        <c:axId val="77167616"/>
        <c:axId val="77181696"/>
      </c:barChart>
      <c:catAx>
        <c:axId val="77167616"/>
        <c:scaling>
          <c:orientation val="minMax"/>
        </c:scaling>
        <c:delete val="1"/>
        <c:axPos val="l"/>
        <c:tickLblPos val="none"/>
        <c:crossAx val="77181696"/>
        <c:crosses val="autoZero"/>
        <c:auto val="1"/>
        <c:lblAlgn val="ctr"/>
        <c:lblOffset val="100"/>
      </c:catAx>
      <c:valAx>
        <c:axId val="77181696"/>
        <c:scaling>
          <c:logBase val="10"/>
          <c:orientation val="minMax"/>
        </c:scaling>
        <c:delete val="1"/>
        <c:axPos val="b"/>
        <c:numFmt formatCode="General" sourceLinked="1"/>
        <c:tickLblPos val="none"/>
        <c:crossAx val="77167616"/>
        <c:crosses val="autoZero"/>
        <c:crossBetween val="between"/>
      </c:valAx>
      <c:spPr>
        <a:ln w="25400">
          <a:noFill/>
        </a:ln>
      </c:spPr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Data'!$J$25,'East-West Data'!$J$27)</c:f>
              <c:numCache>
                <c:formatCode>General</c:formatCode>
                <c:ptCount val="2"/>
                <c:pt idx="0">
                  <c:v>12</c:v>
                </c:pt>
                <c:pt idx="1">
                  <c:v>6</c:v>
                </c:pt>
              </c:numCache>
            </c:numRef>
          </c:val>
        </c:ser>
        <c:gapWidth val="0"/>
        <c:overlap val="100"/>
        <c:axId val="77201792"/>
        <c:axId val="77203328"/>
      </c:barChart>
      <c:catAx>
        <c:axId val="77201792"/>
        <c:scaling>
          <c:orientation val="minMax"/>
        </c:scaling>
        <c:delete val="1"/>
        <c:axPos val="l"/>
        <c:tickLblPos val="none"/>
        <c:crossAx val="77203328"/>
        <c:crosses val="autoZero"/>
        <c:auto val="1"/>
        <c:lblAlgn val="ctr"/>
        <c:lblOffset val="100"/>
      </c:catAx>
      <c:valAx>
        <c:axId val="77203328"/>
        <c:scaling>
          <c:orientation val="minMax"/>
        </c:scaling>
        <c:delete val="1"/>
        <c:axPos val="b"/>
        <c:numFmt formatCode="General" sourceLinked="1"/>
        <c:tickLblPos val="none"/>
        <c:crossAx val="7720179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Data'!$M$25,'East-West Data'!$M$27)</c:f>
              <c:numCache>
                <c:formatCode>General</c:formatCode>
                <c:ptCount val="2"/>
                <c:pt idx="0">
                  <c:v>14</c:v>
                </c:pt>
                <c:pt idx="1">
                  <c:v>11</c:v>
                </c:pt>
              </c:numCache>
            </c:numRef>
          </c:val>
        </c:ser>
        <c:gapWidth val="0"/>
        <c:overlap val="100"/>
        <c:axId val="77231616"/>
        <c:axId val="77233152"/>
      </c:barChart>
      <c:catAx>
        <c:axId val="77231616"/>
        <c:scaling>
          <c:orientation val="minMax"/>
        </c:scaling>
        <c:delete val="1"/>
        <c:axPos val="l"/>
        <c:tickLblPos val="none"/>
        <c:crossAx val="77233152"/>
        <c:crosses val="autoZero"/>
        <c:auto val="1"/>
        <c:lblAlgn val="ctr"/>
        <c:lblOffset val="100"/>
      </c:catAx>
      <c:valAx>
        <c:axId val="77233152"/>
        <c:scaling>
          <c:orientation val="minMax"/>
        </c:scaling>
        <c:delete val="1"/>
        <c:axPos val="b"/>
        <c:numFmt formatCode="General" sourceLinked="1"/>
        <c:tickLblPos val="none"/>
        <c:crossAx val="7723161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Data'!$G$32,'East-West Data'!$G$34)</c:f>
              <c:numCache>
                <c:formatCode>General</c:formatCode>
                <c:ptCount val="2"/>
                <c:pt idx="0">
                  <c:v>19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7253248"/>
        <c:axId val="77271424"/>
      </c:barChart>
      <c:catAx>
        <c:axId val="77253248"/>
        <c:scaling>
          <c:orientation val="minMax"/>
        </c:scaling>
        <c:delete val="1"/>
        <c:axPos val="l"/>
        <c:tickLblPos val="none"/>
        <c:crossAx val="77271424"/>
        <c:crosses val="autoZero"/>
        <c:auto val="1"/>
        <c:lblAlgn val="ctr"/>
        <c:lblOffset val="100"/>
      </c:catAx>
      <c:valAx>
        <c:axId val="77271424"/>
        <c:scaling>
          <c:orientation val="minMax"/>
        </c:scaling>
        <c:delete val="1"/>
        <c:axPos val="b"/>
        <c:numFmt formatCode="General" sourceLinked="1"/>
        <c:tickLblPos val="none"/>
        <c:crossAx val="7725324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Data'!$J$32,'East-West Data'!$J$34)</c:f>
              <c:numCache>
                <c:formatCode>General</c:formatCode>
                <c:ptCount val="2"/>
                <c:pt idx="0">
                  <c:v>18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7291520"/>
        <c:axId val="77293056"/>
      </c:barChart>
      <c:catAx>
        <c:axId val="77291520"/>
        <c:scaling>
          <c:orientation val="minMax"/>
        </c:scaling>
        <c:delete val="1"/>
        <c:axPos val="l"/>
        <c:tickLblPos val="none"/>
        <c:crossAx val="77293056"/>
        <c:crosses val="autoZero"/>
        <c:auto val="1"/>
        <c:lblAlgn val="ctr"/>
        <c:lblOffset val="100"/>
      </c:catAx>
      <c:valAx>
        <c:axId val="77293056"/>
        <c:scaling>
          <c:orientation val="minMax"/>
        </c:scaling>
        <c:delete val="1"/>
        <c:axPos val="b"/>
        <c:numFmt formatCode="General" sourceLinked="1"/>
        <c:tickLblPos val="none"/>
        <c:crossAx val="7729152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Data'!$M$32,'East-West Data'!$M$34)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7325440"/>
        <c:axId val="77326976"/>
      </c:barChart>
      <c:catAx>
        <c:axId val="77325440"/>
        <c:scaling>
          <c:orientation val="minMax"/>
        </c:scaling>
        <c:delete val="1"/>
        <c:axPos val="l"/>
        <c:tickLblPos val="none"/>
        <c:crossAx val="77326976"/>
        <c:crosses val="autoZero"/>
        <c:auto val="1"/>
        <c:lblAlgn val="ctr"/>
        <c:lblOffset val="100"/>
      </c:catAx>
      <c:valAx>
        <c:axId val="77326976"/>
        <c:scaling>
          <c:orientation val="minMax"/>
        </c:scaling>
        <c:delete val="1"/>
        <c:axPos val="b"/>
        <c:numFmt formatCode="General" sourceLinked="1"/>
        <c:tickLblPos val="none"/>
        <c:crossAx val="77325440"/>
        <c:crosses val="autoZero"/>
        <c:crossBetween val="between"/>
      </c:valAx>
      <c:spPr>
        <a:ln w="25400">
          <a:noFill/>
        </a:ln>
      </c:spPr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Data'!$D$4,'North-South Data'!$D$6)</c:f>
              <c:numCache>
                <c:formatCode>General</c:formatCode>
                <c:ptCount val="2"/>
                <c:pt idx="0">
                  <c:v>18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6534912"/>
        <c:axId val="76536448"/>
      </c:barChart>
      <c:catAx>
        <c:axId val="76534912"/>
        <c:scaling>
          <c:orientation val="minMax"/>
        </c:scaling>
        <c:delete val="1"/>
        <c:axPos val="b"/>
        <c:tickLblPos val="none"/>
        <c:crossAx val="76536448"/>
        <c:crosses val="autoZero"/>
        <c:auto val="1"/>
        <c:lblAlgn val="ctr"/>
        <c:lblOffset val="100"/>
      </c:catAx>
      <c:valAx>
        <c:axId val="76536448"/>
        <c:scaling>
          <c:orientation val="minMax"/>
        </c:scaling>
        <c:delete val="1"/>
        <c:axPos val="l"/>
        <c:numFmt formatCode="General" sourceLinked="1"/>
        <c:tickLblPos val="none"/>
        <c:crossAx val="7653491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('Y:\City Administrator Files\Planning &amp; Community Development\Parking\[Wednesday Feb 23 8am .xls]North-South Data'!$G$4,'Y:\City Administrator Files\Planning &amp; Community Development\Parking\[Wednesday Feb 23 8am .xls]North-South Data'!$G$6)</c:f>
              <c:numCache>
                <c:formatCode>General</c:formatCode>
                <c:ptCount val="2"/>
                <c:pt idx="0">
                  <c:v>17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7482240"/>
        <c:axId val="77488128"/>
      </c:barChart>
      <c:catAx>
        <c:axId val="77482240"/>
        <c:scaling>
          <c:orientation val="minMax"/>
        </c:scaling>
        <c:delete val="1"/>
        <c:axPos val="b"/>
        <c:tickLblPos val="none"/>
        <c:crossAx val="77488128"/>
        <c:crosses val="autoZero"/>
        <c:auto val="1"/>
        <c:lblAlgn val="ctr"/>
        <c:lblOffset val="100"/>
      </c:catAx>
      <c:valAx>
        <c:axId val="77488128"/>
        <c:scaling>
          <c:orientation val="minMax"/>
        </c:scaling>
        <c:delete val="1"/>
        <c:axPos val="l"/>
        <c:numFmt formatCode="General" sourceLinked="1"/>
        <c:tickLblPos val="none"/>
        <c:crossAx val="7748224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4.4444444444444502E-2"/>
          <c:y val="6.9444444444444503E-2"/>
          <c:w val="0.79364020122484846"/>
          <c:h val="0.79869969378827899"/>
        </c:manualLayout>
      </c:layout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Data'!$J$4,'North-South Data'!$J$6)</c:f>
              <c:numCache>
                <c:formatCode>General</c:formatCode>
                <c:ptCount val="2"/>
                <c:pt idx="0">
                  <c:v>16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7495680"/>
        <c:axId val="77505664"/>
      </c:barChart>
      <c:catAx>
        <c:axId val="77495680"/>
        <c:scaling>
          <c:orientation val="minMax"/>
        </c:scaling>
        <c:delete val="1"/>
        <c:axPos val="b"/>
        <c:tickLblPos val="none"/>
        <c:crossAx val="77505664"/>
        <c:crosses val="autoZero"/>
        <c:auto val="1"/>
        <c:lblAlgn val="ctr"/>
        <c:lblOffset val="100"/>
      </c:catAx>
      <c:valAx>
        <c:axId val="77505664"/>
        <c:scaling>
          <c:orientation val="minMax"/>
        </c:scaling>
        <c:delete val="1"/>
        <c:axPos val="l"/>
        <c:numFmt formatCode="General" sourceLinked="1"/>
        <c:tickLblPos val="none"/>
        <c:crossAx val="7749568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Lbls>
            <c:dLbl>
              <c:idx val="1"/>
              <c:layout>
                <c:manualLayout>
                  <c:x val="1.0185067526416097E-16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Data'!$D$11,'North-South Data'!$D$13)</c:f>
              <c:numCache>
                <c:formatCode>General</c:formatCode>
                <c:ptCount val="2"/>
                <c:pt idx="0">
                  <c:v>9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7581696"/>
        <c:axId val="77591680"/>
      </c:barChart>
      <c:catAx>
        <c:axId val="77581696"/>
        <c:scaling>
          <c:orientation val="minMax"/>
        </c:scaling>
        <c:delete val="1"/>
        <c:axPos val="b"/>
        <c:tickLblPos val="none"/>
        <c:crossAx val="77591680"/>
        <c:crosses val="autoZero"/>
        <c:auto val="1"/>
        <c:lblAlgn val="ctr"/>
        <c:lblOffset val="100"/>
      </c:catAx>
      <c:valAx>
        <c:axId val="77591680"/>
        <c:scaling>
          <c:orientation val="minMax"/>
        </c:scaling>
        <c:delete val="1"/>
        <c:axPos val="l"/>
        <c:numFmt formatCode="General" sourceLinked="1"/>
        <c:tickLblPos val="none"/>
        <c:crossAx val="7758169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('East-West Data'!$J$32,'East-West Data'!$J$34)</c:f>
              <c:numCache>
                <c:formatCode>General</c:formatCode>
                <c:ptCount val="2"/>
                <c:pt idx="0">
                  <c:v>18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2615808"/>
        <c:axId val="72617344"/>
      </c:barChart>
      <c:catAx>
        <c:axId val="72615808"/>
        <c:scaling>
          <c:orientation val="minMax"/>
        </c:scaling>
        <c:delete val="1"/>
        <c:axPos val="l"/>
        <c:tickLblPos val="none"/>
        <c:crossAx val="72617344"/>
        <c:crosses val="autoZero"/>
        <c:auto val="1"/>
        <c:lblAlgn val="ctr"/>
        <c:lblOffset val="100"/>
      </c:catAx>
      <c:valAx>
        <c:axId val="72617344"/>
        <c:scaling>
          <c:orientation val="minMax"/>
        </c:scaling>
        <c:delete val="1"/>
        <c:axPos val="b"/>
        <c:numFmt formatCode="General" sourceLinked="1"/>
        <c:tickLblPos val="none"/>
        <c:crossAx val="7261580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Data'!$J$11,'North-South Data'!$J$13)</c:f>
              <c:numCache>
                <c:formatCode>General</c:formatCode>
                <c:ptCount val="2"/>
                <c:pt idx="0">
                  <c:v>17</c:v>
                </c:pt>
                <c:pt idx="1">
                  <c:v>14</c:v>
                </c:pt>
              </c:numCache>
            </c:numRef>
          </c:val>
        </c:ser>
        <c:gapWidth val="0"/>
        <c:overlap val="100"/>
        <c:axId val="77636352"/>
        <c:axId val="77637888"/>
      </c:barChart>
      <c:catAx>
        <c:axId val="77636352"/>
        <c:scaling>
          <c:orientation val="minMax"/>
        </c:scaling>
        <c:delete val="1"/>
        <c:axPos val="b"/>
        <c:tickLblPos val="none"/>
        <c:crossAx val="77637888"/>
        <c:crosses val="autoZero"/>
        <c:auto val="1"/>
        <c:lblAlgn val="ctr"/>
        <c:lblOffset val="100"/>
      </c:catAx>
      <c:valAx>
        <c:axId val="77637888"/>
        <c:scaling>
          <c:orientation val="minMax"/>
        </c:scaling>
        <c:delete val="1"/>
        <c:axPos val="l"/>
        <c:numFmt formatCode="General" sourceLinked="1"/>
        <c:tickLblPos val="none"/>
        <c:crossAx val="7763635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Data'!$M$11,'North-South Data'!$M$13)</c:f>
              <c:numCache>
                <c:formatCode>General</c:formatCode>
                <c:ptCount val="2"/>
                <c:pt idx="0">
                  <c:v>18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7649792"/>
        <c:axId val="77651328"/>
      </c:barChart>
      <c:catAx>
        <c:axId val="77649792"/>
        <c:scaling>
          <c:orientation val="minMax"/>
        </c:scaling>
        <c:delete val="1"/>
        <c:axPos val="b"/>
        <c:tickLblPos val="none"/>
        <c:crossAx val="77651328"/>
        <c:crosses val="autoZero"/>
        <c:auto val="1"/>
        <c:lblAlgn val="ctr"/>
        <c:lblOffset val="100"/>
      </c:catAx>
      <c:valAx>
        <c:axId val="77651328"/>
        <c:scaling>
          <c:orientation val="minMax"/>
        </c:scaling>
        <c:delete val="1"/>
        <c:axPos val="l"/>
        <c:numFmt formatCode="General" sourceLinked="1"/>
        <c:tickLblPos val="none"/>
        <c:crossAx val="7764979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Data'!$D$18,'North-South Data'!$D$20)</c:f>
              <c:numCache>
                <c:formatCode>General</c:formatCode>
                <c:ptCount val="2"/>
                <c:pt idx="0">
                  <c:v>21</c:v>
                </c:pt>
                <c:pt idx="1">
                  <c:v>8</c:v>
                </c:pt>
              </c:numCache>
            </c:numRef>
          </c:val>
        </c:ser>
        <c:gapWidth val="0"/>
        <c:overlap val="100"/>
        <c:axId val="77675520"/>
        <c:axId val="77685504"/>
      </c:barChart>
      <c:catAx>
        <c:axId val="77675520"/>
        <c:scaling>
          <c:orientation val="minMax"/>
        </c:scaling>
        <c:delete val="1"/>
        <c:axPos val="b"/>
        <c:tickLblPos val="none"/>
        <c:crossAx val="77685504"/>
        <c:crosses val="autoZero"/>
        <c:auto val="1"/>
        <c:lblAlgn val="ctr"/>
        <c:lblOffset val="100"/>
      </c:catAx>
      <c:valAx>
        <c:axId val="77685504"/>
        <c:scaling>
          <c:orientation val="minMax"/>
        </c:scaling>
        <c:delete val="1"/>
        <c:axPos val="l"/>
        <c:numFmt formatCode="General" sourceLinked="1"/>
        <c:tickLblPos val="none"/>
        <c:crossAx val="7767552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Data'!$G$18,'North-South Data'!$G$20)</c:f>
              <c:numCache>
                <c:formatCode>General</c:formatCode>
                <c:ptCount val="2"/>
                <c:pt idx="0">
                  <c:v>19</c:v>
                </c:pt>
                <c:pt idx="1">
                  <c:v>6</c:v>
                </c:pt>
              </c:numCache>
            </c:numRef>
          </c:val>
        </c:ser>
        <c:gapWidth val="0"/>
        <c:overlap val="100"/>
        <c:axId val="77709696"/>
        <c:axId val="77711232"/>
      </c:barChart>
      <c:catAx>
        <c:axId val="77709696"/>
        <c:scaling>
          <c:orientation val="minMax"/>
        </c:scaling>
        <c:delete val="1"/>
        <c:axPos val="b"/>
        <c:tickLblPos val="none"/>
        <c:crossAx val="77711232"/>
        <c:crosses val="autoZero"/>
        <c:auto val="1"/>
        <c:lblAlgn val="ctr"/>
        <c:lblOffset val="100"/>
      </c:catAx>
      <c:valAx>
        <c:axId val="77711232"/>
        <c:scaling>
          <c:orientation val="minMax"/>
        </c:scaling>
        <c:delete val="1"/>
        <c:axPos val="l"/>
        <c:numFmt formatCode="General" sourceLinked="1"/>
        <c:tickLblPos val="none"/>
        <c:crossAx val="7770969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Data'!$J$18,'North-South Data'!$J$20)</c:f>
              <c:numCache>
                <c:formatCode>General</c:formatCode>
                <c:ptCount val="2"/>
                <c:pt idx="0">
                  <c:v>15</c:v>
                </c:pt>
                <c:pt idx="1">
                  <c:v>11</c:v>
                </c:pt>
              </c:numCache>
            </c:numRef>
          </c:val>
        </c:ser>
        <c:gapWidth val="0"/>
        <c:overlap val="100"/>
        <c:axId val="77751808"/>
        <c:axId val="77753344"/>
      </c:barChart>
      <c:catAx>
        <c:axId val="77751808"/>
        <c:scaling>
          <c:orientation val="minMax"/>
        </c:scaling>
        <c:delete val="1"/>
        <c:axPos val="b"/>
        <c:tickLblPos val="none"/>
        <c:crossAx val="77753344"/>
        <c:crosses val="autoZero"/>
        <c:auto val="1"/>
        <c:lblAlgn val="ctr"/>
        <c:lblOffset val="100"/>
      </c:catAx>
      <c:valAx>
        <c:axId val="77753344"/>
        <c:scaling>
          <c:orientation val="minMax"/>
        </c:scaling>
        <c:delete val="1"/>
        <c:axPos val="l"/>
        <c:numFmt formatCode="General" sourceLinked="1"/>
        <c:tickLblPos val="none"/>
        <c:crossAx val="7775180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Data'!$M$18,'North-South Data'!$M$20)</c:f>
              <c:numCache>
                <c:formatCode>General</c:formatCode>
                <c:ptCount val="2"/>
                <c:pt idx="0">
                  <c:v>17</c:v>
                </c:pt>
                <c:pt idx="1">
                  <c:v>9</c:v>
                </c:pt>
              </c:numCache>
            </c:numRef>
          </c:val>
        </c:ser>
        <c:gapWidth val="0"/>
        <c:overlap val="100"/>
        <c:axId val="77765248"/>
        <c:axId val="77791616"/>
      </c:barChart>
      <c:catAx>
        <c:axId val="77765248"/>
        <c:scaling>
          <c:orientation val="minMax"/>
        </c:scaling>
        <c:delete val="1"/>
        <c:axPos val="b"/>
        <c:tickLblPos val="none"/>
        <c:crossAx val="77791616"/>
        <c:crosses val="autoZero"/>
        <c:auto val="1"/>
        <c:lblAlgn val="ctr"/>
        <c:lblOffset val="100"/>
      </c:catAx>
      <c:valAx>
        <c:axId val="77791616"/>
        <c:scaling>
          <c:orientation val="minMax"/>
        </c:scaling>
        <c:delete val="1"/>
        <c:axPos val="l"/>
        <c:numFmt formatCode="General" sourceLinked="1"/>
        <c:tickLblPos val="none"/>
        <c:crossAx val="7776524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Data'!$D$25,'North-South Data'!$D$27)</c:f>
              <c:numCache>
                <c:formatCode>General</c:formatCode>
                <c:ptCount val="2"/>
                <c:pt idx="0">
                  <c:v>15</c:v>
                </c:pt>
                <c:pt idx="1">
                  <c:v>5</c:v>
                </c:pt>
              </c:numCache>
            </c:numRef>
          </c:val>
        </c:ser>
        <c:gapWidth val="0"/>
        <c:overlap val="100"/>
        <c:axId val="77807616"/>
        <c:axId val="77809152"/>
      </c:barChart>
      <c:catAx>
        <c:axId val="77807616"/>
        <c:scaling>
          <c:orientation val="minMax"/>
        </c:scaling>
        <c:delete val="1"/>
        <c:axPos val="b"/>
        <c:tickLblPos val="none"/>
        <c:crossAx val="77809152"/>
        <c:crosses val="autoZero"/>
        <c:auto val="1"/>
        <c:lblAlgn val="ctr"/>
        <c:lblOffset val="100"/>
      </c:catAx>
      <c:valAx>
        <c:axId val="77809152"/>
        <c:scaling>
          <c:orientation val="minMax"/>
        </c:scaling>
        <c:delete val="1"/>
        <c:axPos val="l"/>
        <c:numFmt formatCode="General" sourceLinked="1"/>
        <c:tickLblPos val="none"/>
        <c:crossAx val="7780761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Data'!$G$25,'North-South Data'!$G$27)</c:f>
              <c:numCache>
                <c:formatCode>General</c:formatCode>
                <c:ptCount val="2"/>
                <c:pt idx="0">
                  <c:v>14</c:v>
                </c:pt>
                <c:pt idx="1">
                  <c:v>4</c:v>
                </c:pt>
              </c:numCache>
            </c:numRef>
          </c:val>
        </c:ser>
        <c:gapWidth val="0"/>
        <c:overlap val="100"/>
        <c:axId val="77841536"/>
        <c:axId val="77843072"/>
      </c:barChart>
      <c:catAx>
        <c:axId val="77841536"/>
        <c:scaling>
          <c:orientation val="minMax"/>
        </c:scaling>
        <c:delete val="1"/>
        <c:axPos val="b"/>
        <c:tickLblPos val="none"/>
        <c:crossAx val="77843072"/>
        <c:crosses val="autoZero"/>
        <c:auto val="1"/>
        <c:lblAlgn val="ctr"/>
        <c:lblOffset val="100"/>
      </c:catAx>
      <c:valAx>
        <c:axId val="77843072"/>
        <c:scaling>
          <c:orientation val="minMax"/>
        </c:scaling>
        <c:delete val="1"/>
        <c:axPos val="l"/>
        <c:numFmt formatCode="General" sourceLinked="1"/>
        <c:tickLblPos val="none"/>
        <c:crossAx val="7784153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Data'!$J$25,'North-South Data'!$J$27)</c:f>
              <c:numCache>
                <c:formatCode>General</c:formatCode>
                <c:ptCount val="2"/>
                <c:pt idx="0">
                  <c:v>21</c:v>
                </c:pt>
                <c:pt idx="1">
                  <c:v>12</c:v>
                </c:pt>
              </c:numCache>
            </c:numRef>
          </c:val>
        </c:ser>
        <c:gapWidth val="0"/>
        <c:overlap val="100"/>
        <c:axId val="77940992"/>
        <c:axId val="77946880"/>
      </c:barChart>
      <c:catAx>
        <c:axId val="77940992"/>
        <c:scaling>
          <c:orientation val="minMax"/>
        </c:scaling>
        <c:delete val="1"/>
        <c:axPos val="b"/>
        <c:tickLblPos val="none"/>
        <c:crossAx val="77946880"/>
        <c:crosses val="autoZero"/>
        <c:auto val="1"/>
        <c:lblAlgn val="ctr"/>
        <c:lblOffset val="100"/>
      </c:catAx>
      <c:valAx>
        <c:axId val="77946880"/>
        <c:scaling>
          <c:orientation val="minMax"/>
        </c:scaling>
        <c:delete val="1"/>
        <c:axPos val="l"/>
        <c:numFmt formatCode="General" sourceLinked="1"/>
        <c:tickLblPos val="none"/>
        <c:crossAx val="7794099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Data'!$M$25,'North-South Data'!$M$27)</c:f>
              <c:numCache>
                <c:formatCode>General</c:formatCode>
                <c:ptCount val="2"/>
                <c:pt idx="0">
                  <c:v>19</c:v>
                </c:pt>
                <c:pt idx="1">
                  <c:v>4</c:v>
                </c:pt>
              </c:numCache>
            </c:numRef>
          </c:val>
        </c:ser>
        <c:gapWidth val="0"/>
        <c:overlap val="100"/>
        <c:axId val="77966720"/>
        <c:axId val="77972608"/>
      </c:barChart>
      <c:catAx>
        <c:axId val="77966720"/>
        <c:scaling>
          <c:orientation val="minMax"/>
        </c:scaling>
        <c:delete val="1"/>
        <c:axPos val="b"/>
        <c:tickLblPos val="none"/>
        <c:crossAx val="77972608"/>
        <c:crosses val="autoZero"/>
        <c:auto val="1"/>
        <c:lblAlgn val="ctr"/>
        <c:lblOffset val="100"/>
      </c:catAx>
      <c:valAx>
        <c:axId val="77972608"/>
        <c:scaling>
          <c:orientation val="minMax"/>
        </c:scaling>
        <c:delete val="1"/>
        <c:axPos val="l"/>
        <c:numFmt formatCode="General" sourceLinked="1"/>
        <c:tickLblPos val="none"/>
        <c:crossAx val="7796672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('East-West Data'!$M$4,'East-West Data'!$M$6)</c:f>
              <c:numCache>
                <c:formatCode>General</c:formatCode>
                <c:ptCount val="2"/>
                <c:pt idx="0">
                  <c:v>14</c:v>
                </c:pt>
                <c:pt idx="1">
                  <c:v>3</c:v>
                </c:pt>
              </c:numCache>
            </c:numRef>
          </c:val>
        </c:ser>
        <c:gapWidth val="0"/>
        <c:overlap val="100"/>
        <c:axId val="72645632"/>
        <c:axId val="72651520"/>
      </c:barChart>
      <c:catAx>
        <c:axId val="72645632"/>
        <c:scaling>
          <c:orientation val="minMax"/>
        </c:scaling>
        <c:delete val="1"/>
        <c:axPos val="l"/>
        <c:tickLblPos val="none"/>
        <c:crossAx val="72651520"/>
        <c:crosses val="autoZero"/>
        <c:auto val="1"/>
        <c:lblAlgn val="ctr"/>
        <c:lblOffset val="100"/>
      </c:catAx>
      <c:valAx>
        <c:axId val="72651520"/>
        <c:scaling>
          <c:orientation val="minMax"/>
        </c:scaling>
        <c:delete val="1"/>
        <c:axPos val="b"/>
        <c:numFmt formatCode="General" sourceLinked="1"/>
        <c:tickLblPos val="none"/>
        <c:crossAx val="72645632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solidFill>
      <a:prstClr val="white">
        <a:alpha val="50000"/>
      </a:prstClr>
    </a:solidFill>
  </c:spPr>
  <c:externalData r:id="rId1"/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Data'!$D$32,'North-South Data'!$D$34)</c:f>
              <c:numCache>
                <c:formatCode>General</c:formatCode>
                <c:ptCount val="2"/>
                <c:pt idx="0">
                  <c:v>17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8000896"/>
        <c:axId val="78002432"/>
      </c:barChart>
      <c:catAx>
        <c:axId val="78000896"/>
        <c:scaling>
          <c:orientation val="minMax"/>
        </c:scaling>
        <c:delete val="1"/>
        <c:axPos val="b"/>
        <c:tickLblPos val="none"/>
        <c:crossAx val="78002432"/>
        <c:crosses val="autoZero"/>
        <c:auto val="1"/>
        <c:lblAlgn val="ctr"/>
        <c:lblOffset val="100"/>
      </c:catAx>
      <c:valAx>
        <c:axId val="78002432"/>
        <c:scaling>
          <c:orientation val="minMax"/>
        </c:scaling>
        <c:delete val="1"/>
        <c:axPos val="l"/>
        <c:numFmt formatCode="General" sourceLinked="1"/>
        <c:tickLblPos val="none"/>
        <c:crossAx val="7800089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Data'!$G$32,'North-South Data'!$G$34)</c:f>
              <c:numCache>
                <c:formatCode>General</c:formatCode>
                <c:ptCount val="2"/>
                <c:pt idx="0">
                  <c:v>22</c:v>
                </c:pt>
                <c:pt idx="1">
                  <c:v>9</c:v>
                </c:pt>
              </c:numCache>
            </c:numRef>
          </c:val>
        </c:ser>
        <c:gapWidth val="0"/>
        <c:overlap val="100"/>
        <c:axId val="78043008"/>
        <c:axId val="78044544"/>
      </c:barChart>
      <c:catAx>
        <c:axId val="78043008"/>
        <c:scaling>
          <c:orientation val="minMax"/>
        </c:scaling>
        <c:delete val="1"/>
        <c:axPos val="b"/>
        <c:tickLblPos val="none"/>
        <c:crossAx val="78044544"/>
        <c:crosses val="autoZero"/>
        <c:auto val="1"/>
        <c:lblAlgn val="ctr"/>
        <c:lblOffset val="100"/>
      </c:catAx>
      <c:valAx>
        <c:axId val="78044544"/>
        <c:scaling>
          <c:orientation val="minMax"/>
        </c:scaling>
        <c:delete val="1"/>
        <c:axPos val="l"/>
        <c:numFmt formatCode="General" sourceLinked="1"/>
        <c:tickLblPos val="none"/>
        <c:crossAx val="7804300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Data'!$J$32,'North-South Data'!$J$34)</c:f>
              <c:numCache>
                <c:formatCode>General</c:formatCode>
                <c:ptCount val="2"/>
                <c:pt idx="0">
                  <c:v>18</c:v>
                </c:pt>
                <c:pt idx="1">
                  <c:v>7</c:v>
                </c:pt>
              </c:numCache>
            </c:numRef>
          </c:val>
        </c:ser>
        <c:gapWidth val="0"/>
        <c:overlap val="100"/>
        <c:axId val="77401088"/>
        <c:axId val="77419264"/>
      </c:barChart>
      <c:catAx>
        <c:axId val="77401088"/>
        <c:scaling>
          <c:orientation val="minMax"/>
        </c:scaling>
        <c:delete val="1"/>
        <c:axPos val="b"/>
        <c:tickLblPos val="none"/>
        <c:crossAx val="77419264"/>
        <c:crosses val="autoZero"/>
        <c:auto val="1"/>
        <c:lblAlgn val="ctr"/>
        <c:lblOffset val="100"/>
      </c:catAx>
      <c:valAx>
        <c:axId val="77419264"/>
        <c:scaling>
          <c:orientation val="minMax"/>
        </c:scaling>
        <c:delete val="1"/>
        <c:axPos val="l"/>
        <c:numFmt formatCode="General" sourceLinked="1"/>
        <c:tickLblPos val="none"/>
        <c:crossAx val="7740108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Data'!$M$32,'North-South Data'!$M$34)</c:f>
              <c:numCache>
                <c:formatCode>General</c:formatCode>
                <c:ptCount val="2"/>
                <c:pt idx="0">
                  <c:v>23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7431168"/>
        <c:axId val="77432704"/>
      </c:barChart>
      <c:catAx>
        <c:axId val="77431168"/>
        <c:scaling>
          <c:orientation val="minMax"/>
        </c:scaling>
        <c:delete val="1"/>
        <c:axPos val="b"/>
        <c:tickLblPos val="none"/>
        <c:crossAx val="77432704"/>
        <c:crosses val="autoZero"/>
        <c:auto val="1"/>
        <c:lblAlgn val="ctr"/>
        <c:lblOffset val="100"/>
      </c:catAx>
      <c:valAx>
        <c:axId val="77432704"/>
        <c:scaling>
          <c:orientation val="minMax"/>
        </c:scaling>
        <c:delete val="1"/>
        <c:axPos val="l"/>
        <c:numFmt formatCode="General" sourceLinked="1"/>
        <c:tickLblPos val="none"/>
        <c:crossAx val="7743116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Data'!$D$4,'East-West Data'!$D$6)</c:f>
              <c:numCache>
                <c:formatCode>General</c:formatCode>
                <c:ptCount val="2"/>
                <c:pt idx="0">
                  <c:v>32</c:v>
                </c:pt>
                <c:pt idx="1">
                  <c:v>5</c:v>
                </c:pt>
              </c:numCache>
            </c:numRef>
          </c:val>
        </c:ser>
        <c:gapWidth val="0"/>
        <c:overlap val="100"/>
        <c:axId val="78164736"/>
        <c:axId val="78166272"/>
      </c:barChart>
      <c:catAx>
        <c:axId val="78164736"/>
        <c:scaling>
          <c:orientation val="minMax"/>
        </c:scaling>
        <c:delete val="1"/>
        <c:axPos val="l"/>
        <c:tickLblPos val="none"/>
        <c:crossAx val="78166272"/>
        <c:crosses val="autoZero"/>
        <c:auto val="1"/>
        <c:lblAlgn val="ctr"/>
        <c:lblOffset val="100"/>
      </c:catAx>
      <c:valAx>
        <c:axId val="78166272"/>
        <c:scaling>
          <c:orientation val="minMax"/>
        </c:scaling>
        <c:delete val="1"/>
        <c:axPos val="b"/>
        <c:numFmt formatCode="General" sourceLinked="1"/>
        <c:tickLblPos val="none"/>
        <c:crossAx val="7816473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Data'!$D$11,'East-West Data'!$D$13)</c:f>
              <c:numCache>
                <c:formatCode>General</c:formatCode>
                <c:ptCount val="2"/>
                <c:pt idx="0">
                  <c:v>38</c:v>
                </c:pt>
                <c:pt idx="1">
                  <c:v>5</c:v>
                </c:pt>
              </c:numCache>
            </c:numRef>
          </c:val>
        </c:ser>
        <c:gapWidth val="0"/>
        <c:overlap val="100"/>
        <c:axId val="78178176"/>
        <c:axId val="78179712"/>
      </c:barChart>
      <c:catAx>
        <c:axId val="78178176"/>
        <c:scaling>
          <c:orientation val="minMax"/>
        </c:scaling>
        <c:delete val="1"/>
        <c:axPos val="l"/>
        <c:tickLblPos val="none"/>
        <c:crossAx val="78179712"/>
        <c:crosses val="autoZero"/>
        <c:auto val="1"/>
        <c:lblAlgn val="ctr"/>
        <c:lblOffset val="100"/>
      </c:catAx>
      <c:valAx>
        <c:axId val="78179712"/>
        <c:scaling>
          <c:orientation val="minMax"/>
        </c:scaling>
        <c:delete val="1"/>
        <c:axPos val="b"/>
        <c:numFmt formatCode="General" sourceLinked="1"/>
        <c:tickLblPos val="none"/>
        <c:crossAx val="7817817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Data'!$D$18,'East-West Data'!$D$20)</c:f>
              <c:numCache>
                <c:formatCode>General</c:formatCode>
                <c:ptCount val="2"/>
                <c:pt idx="0">
                  <c:v>28</c:v>
                </c:pt>
                <c:pt idx="1">
                  <c:v>5</c:v>
                </c:pt>
              </c:numCache>
            </c:numRef>
          </c:val>
        </c:ser>
        <c:gapWidth val="0"/>
        <c:overlap val="100"/>
        <c:axId val="78285824"/>
        <c:axId val="78291712"/>
      </c:barChart>
      <c:catAx>
        <c:axId val="78285824"/>
        <c:scaling>
          <c:orientation val="minMax"/>
        </c:scaling>
        <c:delete val="1"/>
        <c:axPos val="l"/>
        <c:tickLblPos val="none"/>
        <c:crossAx val="78291712"/>
        <c:crosses val="autoZero"/>
        <c:auto val="1"/>
        <c:lblAlgn val="ctr"/>
        <c:lblOffset val="100"/>
      </c:catAx>
      <c:valAx>
        <c:axId val="78291712"/>
        <c:scaling>
          <c:orientation val="minMax"/>
        </c:scaling>
        <c:delete val="1"/>
        <c:axPos val="b"/>
        <c:numFmt formatCode="General" sourceLinked="1"/>
        <c:tickLblPos val="none"/>
        <c:crossAx val="7828582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Lbls>
            <c:dLbl>
              <c:idx val="1"/>
              <c:layout>
                <c:manualLayout>
                  <c:x val="2.7777777777777964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Data'!$D$25,'East-West Data'!$D$27)</c:f>
              <c:numCache>
                <c:formatCode>General</c:formatCode>
                <c:ptCount val="2"/>
                <c:pt idx="0">
                  <c:v>16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8303616"/>
        <c:axId val="78305152"/>
      </c:barChart>
      <c:catAx>
        <c:axId val="78303616"/>
        <c:scaling>
          <c:orientation val="minMax"/>
        </c:scaling>
        <c:delete val="1"/>
        <c:axPos val="l"/>
        <c:tickLblPos val="none"/>
        <c:crossAx val="78305152"/>
        <c:crosses val="autoZero"/>
        <c:auto val="1"/>
        <c:lblAlgn val="ctr"/>
        <c:lblOffset val="100"/>
      </c:catAx>
      <c:valAx>
        <c:axId val="78305152"/>
        <c:scaling>
          <c:orientation val="minMax"/>
        </c:scaling>
        <c:delete val="1"/>
        <c:axPos val="b"/>
        <c:numFmt formatCode="General" sourceLinked="1"/>
        <c:tickLblPos val="none"/>
        <c:crossAx val="7830361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Data'!$D$32,'East-West Data'!$D$34)</c:f>
              <c:numCache>
                <c:formatCode>General</c:formatCode>
                <c:ptCount val="2"/>
                <c:pt idx="0">
                  <c:v>29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8325248"/>
        <c:axId val="78326784"/>
      </c:barChart>
      <c:catAx>
        <c:axId val="78325248"/>
        <c:scaling>
          <c:orientation val="minMax"/>
        </c:scaling>
        <c:delete val="1"/>
        <c:axPos val="l"/>
        <c:tickLblPos val="none"/>
        <c:crossAx val="78326784"/>
        <c:crosses val="autoZero"/>
        <c:auto val="1"/>
        <c:lblAlgn val="ctr"/>
        <c:lblOffset val="100"/>
      </c:catAx>
      <c:valAx>
        <c:axId val="78326784"/>
        <c:scaling>
          <c:orientation val="minMax"/>
        </c:scaling>
        <c:delete val="1"/>
        <c:axPos val="b"/>
        <c:numFmt formatCode="General" sourceLinked="1"/>
        <c:tickLblPos val="none"/>
        <c:crossAx val="7832524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Lbls>
            <c:dLbl>
              <c:idx val="1"/>
              <c:layout>
                <c:manualLayout>
                  <c:x val="1.666666666666670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Data'!$G$4,'East-West Data'!$G$6)</c:f>
              <c:numCache>
                <c:formatCode>General</c:formatCode>
                <c:ptCount val="2"/>
                <c:pt idx="0">
                  <c:v>20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8418688"/>
        <c:axId val="78420224"/>
      </c:barChart>
      <c:catAx>
        <c:axId val="78418688"/>
        <c:scaling>
          <c:orientation val="minMax"/>
        </c:scaling>
        <c:delete val="1"/>
        <c:axPos val="l"/>
        <c:tickLblPos val="none"/>
        <c:crossAx val="78420224"/>
        <c:crosses val="autoZero"/>
        <c:auto val="1"/>
        <c:lblAlgn val="ctr"/>
        <c:lblOffset val="100"/>
      </c:catAx>
      <c:valAx>
        <c:axId val="78420224"/>
        <c:scaling>
          <c:orientation val="minMax"/>
        </c:scaling>
        <c:delete val="1"/>
        <c:axPos val="b"/>
        <c:numFmt formatCode="General" sourceLinked="1"/>
        <c:tickLblPos val="none"/>
        <c:crossAx val="7841868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('East-West Data'!$M$11,'East-West Data'!$M$13)</c:f>
              <c:numCache>
                <c:formatCode>General</c:formatCode>
                <c:ptCount val="2"/>
                <c:pt idx="0">
                  <c:v>16</c:v>
                </c:pt>
                <c:pt idx="1">
                  <c:v>5</c:v>
                </c:pt>
              </c:numCache>
            </c:numRef>
          </c:val>
        </c:ser>
        <c:gapWidth val="0"/>
        <c:overlap val="100"/>
        <c:axId val="72683904"/>
        <c:axId val="72685440"/>
      </c:barChart>
      <c:catAx>
        <c:axId val="72683904"/>
        <c:scaling>
          <c:orientation val="minMax"/>
        </c:scaling>
        <c:delete val="1"/>
        <c:axPos val="l"/>
        <c:tickLblPos val="none"/>
        <c:crossAx val="72685440"/>
        <c:crosses val="autoZero"/>
        <c:auto val="1"/>
        <c:lblAlgn val="ctr"/>
        <c:lblOffset val="100"/>
      </c:catAx>
      <c:valAx>
        <c:axId val="72685440"/>
        <c:scaling>
          <c:orientation val="minMax"/>
        </c:scaling>
        <c:delete val="1"/>
        <c:axPos val="b"/>
        <c:numFmt formatCode="General" sourceLinked="1"/>
        <c:tickLblPos val="none"/>
        <c:crossAx val="72683904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('East-West Data'!$J$4,'East-West Data'!$J$6)</c:f>
              <c:numCache>
                <c:formatCode>General</c:formatCode>
                <c:ptCount val="2"/>
                <c:pt idx="0">
                  <c:v>21</c:v>
                </c:pt>
                <c:pt idx="1">
                  <c:v>4</c:v>
                </c:pt>
              </c:numCache>
            </c:numRef>
          </c:val>
        </c:ser>
        <c:gapWidth val="0"/>
        <c:overlap val="100"/>
        <c:axId val="78538624"/>
        <c:axId val="78540160"/>
      </c:barChart>
      <c:catAx>
        <c:axId val="78538624"/>
        <c:scaling>
          <c:orientation val="minMax"/>
        </c:scaling>
        <c:delete val="1"/>
        <c:axPos val="l"/>
        <c:tickLblPos val="none"/>
        <c:crossAx val="78540160"/>
        <c:crosses val="autoZero"/>
        <c:auto val="1"/>
        <c:lblAlgn val="ctr"/>
        <c:lblOffset val="100"/>
      </c:catAx>
      <c:valAx>
        <c:axId val="78540160"/>
        <c:scaling>
          <c:orientation val="minMax"/>
        </c:scaling>
        <c:delete val="1"/>
        <c:axPos val="b"/>
        <c:numFmt formatCode="General" sourceLinked="1"/>
        <c:tickLblPos val="none"/>
        <c:crossAx val="7853862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('[1]East-West Data'!$M$4,'[1]East-West Data'!$M$6)</c:f>
              <c:numCache>
                <c:formatCode>General</c:formatCode>
                <c:ptCount val="2"/>
                <c:pt idx="0">
                  <c:v>14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8564352"/>
        <c:axId val="78566144"/>
      </c:barChart>
      <c:catAx>
        <c:axId val="78564352"/>
        <c:scaling>
          <c:orientation val="minMax"/>
        </c:scaling>
        <c:delete val="1"/>
        <c:axPos val="l"/>
        <c:tickLblPos val="none"/>
        <c:crossAx val="78566144"/>
        <c:crosses val="autoZero"/>
        <c:auto val="1"/>
        <c:lblAlgn val="ctr"/>
        <c:lblOffset val="100"/>
      </c:catAx>
      <c:valAx>
        <c:axId val="78566144"/>
        <c:scaling>
          <c:orientation val="minMax"/>
        </c:scaling>
        <c:delete val="1"/>
        <c:axPos val="b"/>
        <c:numFmt formatCode="General" sourceLinked="1"/>
        <c:tickLblPos val="none"/>
        <c:crossAx val="78564352"/>
        <c:crosses val="autoZero"/>
        <c:crossBetween val="between"/>
      </c:valAx>
      <c:spPr>
        <a:ln w="25400">
          <a:noFill/>
        </a:ln>
      </c:spPr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Data'!$G$11,'East-West Data'!$G$13)</c:f>
              <c:numCache>
                <c:formatCode>General</c:formatCode>
                <c:ptCount val="2"/>
                <c:pt idx="0">
                  <c:v>15</c:v>
                </c:pt>
                <c:pt idx="1">
                  <c:v>8</c:v>
                </c:pt>
              </c:numCache>
            </c:numRef>
          </c:val>
        </c:ser>
        <c:gapWidth val="0"/>
        <c:overlap val="100"/>
        <c:axId val="78459264"/>
        <c:axId val="78460800"/>
      </c:barChart>
      <c:catAx>
        <c:axId val="78459264"/>
        <c:scaling>
          <c:orientation val="minMax"/>
        </c:scaling>
        <c:delete val="1"/>
        <c:axPos val="l"/>
        <c:tickLblPos val="none"/>
        <c:crossAx val="78460800"/>
        <c:crosses val="autoZero"/>
        <c:auto val="1"/>
        <c:lblAlgn val="ctr"/>
        <c:lblOffset val="100"/>
      </c:catAx>
      <c:valAx>
        <c:axId val="78460800"/>
        <c:scaling>
          <c:orientation val="minMax"/>
        </c:scaling>
        <c:delete val="1"/>
        <c:axPos val="b"/>
        <c:numFmt formatCode="General" sourceLinked="1"/>
        <c:tickLblPos val="none"/>
        <c:crossAx val="7845926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Data'!$J$11,'East-West Data'!$J$13)</c:f>
              <c:numCache>
                <c:formatCode>General</c:formatCode>
                <c:ptCount val="2"/>
                <c:pt idx="0">
                  <c:v>11</c:v>
                </c:pt>
                <c:pt idx="1">
                  <c:v>8</c:v>
                </c:pt>
              </c:numCache>
            </c:numRef>
          </c:val>
        </c:ser>
        <c:gapWidth val="0"/>
        <c:overlap val="100"/>
        <c:axId val="78489088"/>
        <c:axId val="78490624"/>
      </c:barChart>
      <c:catAx>
        <c:axId val="78489088"/>
        <c:scaling>
          <c:orientation val="minMax"/>
        </c:scaling>
        <c:delete val="1"/>
        <c:axPos val="l"/>
        <c:tickLblPos val="none"/>
        <c:crossAx val="78490624"/>
        <c:crosses val="autoZero"/>
        <c:auto val="1"/>
        <c:lblAlgn val="ctr"/>
        <c:lblOffset val="100"/>
      </c:catAx>
      <c:valAx>
        <c:axId val="78490624"/>
        <c:scaling>
          <c:orientation val="minMax"/>
        </c:scaling>
        <c:delete val="1"/>
        <c:axPos val="b"/>
        <c:numFmt formatCode="General" sourceLinked="1"/>
        <c:tickLblPos val="none"/>
        <c:crossAx val="7848908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Data'!$M$11,'East-West Data'!$M$13)</c:f>
              <c:numCache>
                <c:formatCode>General</c:formatCode>
                <c:ptCount val="2"/>
                <c:pt idx="0">
                  <c:v>16</c:v>
                </c:pt>
                <c:pt idx="1">
                  <c:v>13</c:v>
                </c:pt>
              </c:numCache>
            </c:numRef>
          </c:val>
        </c:ser>
        <c:gapWidth val="0"/>
        <c:overlap val="100"/>
        <c:axId val="78580352"/>
        <c:axId val="78602624"/>
      </c:barChart>
      <c:catAx>
        <c:axId val="78580352"/>
        <c:scaling>
          <c:orientation val="minMax"/>
        </c:scaling>
        <c:delete val="1"/>
        <c:axPos val="l"/>
        <c:tickLblPos val="none"/>
        <c:crossAx val="78602624"/>
        <c:crosses val="autoZero"/>
        <c:auto val="1"/>
        <c:lblAlgn val="ctr"/>
        <c:lblOffset val="100"/>
      </c:catAx>
      <c:valAx>
        <c:axId val="78602624"/>
        <c:scaling>
          <c:orientation val="minMax"/>
        </c:scaling>
        <c:delete val="1"/>
        <c:axPos val="b"/>
        <c:numFmt formatCode="General" sourceLinked="1"/>
        <c:tickLblPos val="none"/>
        <c:crossAx val="7858035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Data'!$G$18,'East-West Data'!$G$20)</c:f>
              <c:numCache>
                <c:formatCode>General</c:formatCode>
                <c:ptCount val="2"/>
                <c:pt idx="0">
                  <c:v>16</c:v>
                </c:pt>
                <c:pt idx="1">
                  <c:v>8</c:v>
                </c:pt>
              </c:numCache>
            </c:numRef>
          </c:val>
        </c:ser>
        <c:gapWidth val="0"/>
        <c:overlap val="100"/>
        <c:axId val="78626816"/>
        <c:axId val="78628352"/>
      </c:barChart>
      <c:catAx>
        <c:axId val="78626816"/>
        <c:scaling>
          <c:orientation val="minMax"/>
        </c:scaling>
        <c:delete val="1"/>
        <c:axPos val="l"/>
        <c:tickLblPos val="none"/>
        <c:crossAx val="78628352"/>
        <c:crosses val="autoZero"/>
        <c:auto val="1"/>
        <c:lblAlgn val="ctr"/>
        <c:lblOffset val="100"/>
      </c:catAx>
      <c:valAx>
        <c:axId val="78628352"/>
        <c:scaling>
          <c:orientation val="minMax"/>
        </c:scaling>
        <c:delete val="1"/>
        <c:axPos val="b"/>
        <c:numFmt formatCode="General" sourceLinked="1"/>
        <c:tickLblPos val="none"/>
        <c:crossAx val="7862681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Data'!$J$18,'East-West Data'!$J$20)</c:f>
              <c:numCache>
                <c:formatCode>General</c:formatCode>
                <c:ptCount val="2"/>
                <c:pt idx="0">
                  <c:v>19</c:v>
                </c:pt>
                <c:pt idx="1">
                  <c:v>11</c:v>
                </c:pt>
              </c:numCache>
            </c:numRef>
          </c:val>
        </c:ser>
        <c:gapWidth val="0"/>
        <c:overlap val="100"/>
        <c:axId val="78660736"/>
        <c:axId val="78662272"/>
      </c:barChart>
      <c:catAx>
        <c:axId val="78660736"/>
        <c:scaling>
          <c:orientation val="minMax"/>
        </c:scaling>
        <c:delete val="1"/>
        <c:axPos val="l"/>
        <c:tickLblPos val="none"/>
        <c:crossAx val="78662272"/>
        <c:crosses val="autoZero"/>
        <c:auto val="1"/>
        <c:lblAlgn val="ctr"/>
        <c:lblOffset val="100"/>
      </c:catAx>
      <c:valAx>
        <c:axId val="78662272"/>
        <c:scaling>
          <c:orientation val="minMax"/>
        </c:scaling>
        <c:delete val="1"/>
        <c:axPos val="b"/>
        <c:numFmt formatCode="General" sourceLinked="1"/>
        <c:tickLblPos val="none"/>
        <c:crossAx val="7866073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Data'!$G$25,'East-West Data'!$G$27)</c:f>
              <c:numCache>
                <c:formatCode>General</c:formatCode>
                <c:ptCount val="2"/>
                <c:pt idx="0">
                  <c:v>12</c:v>
                </c:pt>
                <c:pt idx="1">
                  <c:v>5</c:v>
                </c:pt>
              </c:numCache>
            </c:numRef>
          </c:val>
        </c:ser>
        <c:gapWidth val="0"/>
        <c:overlap val="100"/>
        <c:axId val="78690560"/>
        <c:axId val="78692352"/>
      </c:barChart>
      <c:catAx>
        <c:axId val="78690560"/>
        <c:scaling>
          <c:orientation val="minMax"/>
        </c:scaling>
        <c:delete val="1"/>
        <c:axPos val="l"/>
        <c:tickLblPos val="none"/>
        <c:crossAx val="78692352"/>
        <c:crosses val="autoZero"/>
        <c:auto val="1"/>
        <c:lblAlgn val="ctr"/>
        <c:lblOffset val="100"/>
      </c:catAx>
      <c:valAx>
        <c:axId val="78692352"/>
        <c:scaling>
          <c:orientation val="minMax"/>
        </c:scaling>
        <c:delete val="1"/>
        <c:axPos val="b"/>
        <c:numFmt formatCode="General" sourceLinked="1"/>
        <c:tickLblPos val="none"/>
        <c:crossAx val="7869056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3.333333333333334E-2"/>
          <c:y val="6.0185185185185147E-2"/>
          <c:w val="0.93888888888889055"/>
          <c:h val="0.89814814814814814"/>
        </c:manualLayout>
      </c:layout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Data'!$M$18,'East-West Data'!$M$20)</c:f>
              <c:numCache>
                <c:formatCode>General</c:formatCode>
                <c:ptCount val="2"/>
                <c:pt idx="0">
                  <c:v>16</c:v>
                </c:pt>
                <c:pt idx="1">
                  <c:v>7</c:v>
                </c:pt>
              </c:numCache>
            </c:numRef>
          </c:val>
        </c:ser>
        <c:gapWidth val="0"/>
        <c:overlap val="100"/>
        <c:axId val="78732672"/>
        <c:axId val="78738560"/>
      </c:barChart>
      <c:catAx>
        <c:axId val="78732672"/>
        <c:scaling>
          <c:orientation val="minMax"/>
        </c:scaling>
        <c:delete val="1"/>
        <c:axPos val="l"/>
        <c:tickLblPos val="none"/>
        <c:crossAx val="78738560"/>
        <c:crosses val="autoZero"/>
        <c:auto val="1"/>
        <c:lblAlgn val="ctr"/>
        <c:lblOffset val="100"/>
      </c:catAx>
      <c:valAx>
        <c:axId val="78738560"/>
        <c:scaling>
          <c:logBase val="10"/>
          <c:orientation val="minMax"/>
        </c:scaling>
        <c:delete val="1"/>
        <c:axPos val="b"/>
        <c:numFmt formatCode="General" sourceLinked="1"/>
        <c:tickLblPos val="none"/>
        <c:crossAx val="78732672"/>
        <c:crosses val="autoZero"/>
        <c:crossBetween val="between"/>
      </c:valAx>
      <c:spPr>
        <a:ln w="25400">
          <a:noFill/>
        </a:ln>
      </c:spPr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Data'!$J$25,'East-West Data'!$J$27)</c:f>
              <c:numCache>
                <c:formatCode>General</c:formatCode>
                <c:ptCount val="2"/>
                <c:pt idx="0">
                  <c:v>12</c:v>
                </c:pt>
                <c:pt idx="1">
                  <c:v>9</c:v>
                </c:pt>
              </c:numCache>
            </c:numRef>
          </c:val>
        </c:ser>
        <c:gapWidth val="0"/>
        <c:overlap val="100"/>
        <c:axId val="78766848"/>
        <c:axId val="78768384"/>
      </c:barChart>
      <c:catAx>
        <c:axId val="78766848"/>
        <c:scaling>
          <c:orientation val="minMax"/>
        </c:scaling>
        <c:delete val="1"/>
        <c:axPos val="l"/>
        <c:tickLblPos val="none"/>
        <c:crossAx val="78768384"/>
        <c:crosses val="autoZero"/>
        <c:auto val="1"/>
        <c:lblAlgn val="ctr"/>
        <c:lblOffset val="100"/>
      </c:catAx>
      <c:valAx>
        <c:axId val="78768384"/>
        <c:scaling>
          <c:orientation val="minMax"/>
        </c:scaling>
        <c:delete val="1"/>
        <c:axPos val="b"/>
        <c:numFmt formatCode="General" sourceLinked="1"/>
        <c:tickLblPos val="none"/>
        <c:crossAx val="7876684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val>
            <c:numRef>
              <c:f>('East-West Data'!$M$18,'East-West Data'!$M$20)</c:f>
              <c:numCache>
                <c:formatCode>General</c:formatCode>
                <c:ptCount val="2"/>
                <c:pt idx="0">
                  <c:v>16</c:v>
                </c:pt>
                <c:pt idx="1">
                  <c:v>11</c:v>
                </c:pt>
              </c:numCache>
            </c:numRef>
          </c:val>
        </c:ser>
        <c:gapWidth val="0"/>
        <c:overlap val="100"/>
        <c:axId val="72721920"/>
        <c:axId val="72723456"/>
      </c:barChart>
      <c:catAx>
        <c:axId val="72721920"/>
        <c:scaling>
          <c:orientation val="minMax"/>
        </c:scaling>
        <c:delete val="1"/>
        <c:axPos val="l"/>
        <c:tickLblPos val="none"/>
        <c:crossAx val="72723456"/>
        <c:crosses val="autoZero"/>
        <c:auto val="1"/>
        <c:lblAlgn val="ctr"/>
        <c:lblOffset val="100"/>
      </c:catAx>
      <c:valAx>
        <c:axId val="72723456"/>
        <c:scaling>
          <c:orientation val="minMax"/>
        </c:scaling>
        <c:delete val="1"/>
        <c:axPos val="b"/>
        <c:numFmt formatCode="General" sourceLinked="1"/>
        <c:tickLblPos val="none"/>
        <c:crossAx val="72721920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Data'!$M$25,'East-West Data'!$M$27)</c:f>
              <c:numCache>
                <c:formatCode>General</c:formatCode>
                <c:ptCount val="2"/>
                <c:pt idx="0">
                  <c:v>14</c:v>
                </c:pt>
                <c:pt idx="1">
                  <c:v>10</c:v>
                </c:pt>
              </c:numCache>
            </c:numRef>
          </c:val>
        </c:ser>
        <c:gapWidth val="0"/>
        <c:overlap val="100"/>
        <c:axId val="78792576"/>
        <c:axId val="78794112"/>
      </c:barChart>
      <c:catAx>
        <c:axId val="78792576"/>
        <c:scaling>
          <c:orientation val="minMax"/>
        </c:scaling>
        <c:delete val="1"/>
        <c:axPos val="l"/>
        <c:tickLblPos val="none"/>
        <c:crossAx val="78794112"/>
        <c:crosses val="autoZero"/>
        <c:auto val="1"/>
        <c:lblAlgn val="ctr"/>
        <c:lblOffset val="100"/>
      </c:catAx>
      <c:valAx>
        <c:axId val="78794112"/>
        <c:scaling>
          <c:orientation val="minMax"/>
        </c:scaling>
        <c:delete val="1"/>
        <c:axPos val="b"/>
        <c:numFmt formatCode="General" sourceLinked="1"/>
        <c:tickLblPos val="none"/>
        <c:crossAx val="7879257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Data'!$G$32,'East-West Data'!$G$34)</c:f>
              <c:numCache>
                <c:formatCode>General</c:formatCode>
                <c:ptCount val="2"/>
                <c:pt idx="0">
                  <c:v>19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8822400"/>
        <c:axId val="78824192"/>
      </c:barChart>
      <c:catAx>
        <c:axId val="78822400"/>
        <c:scaling>
          <c:orientation val="minMax"/>
        </c:scaling>
        <c:delete val="1"/>
        <c:axPos val="l"/>
        <c:tickLblPos val="none"/>
        <c:crossAx val="78824192"/>
        <c:crosses val="autoZero"/>
        <c:auto val="1"/>
        <c:lblAlgn val="ctr"/>
        <c:lblOffset val="100"/>
      </c:catAx>
      <c:valAx>
        <c:axId val="78824192"/>
        <c:scaling>
          <c:orientation val="minMax"/>
        </c:scaling>
        <c:delete val="1"/>
        <c:axPos val="b"/>
        <c:numFmt formatCode="General" sourceLinked="1"/>
        <c:tickLblPos val="none"/>
        <c:crossAx val="7882240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Data'!$J$32,'East-West Data'!$J$34)</c:f>
              <c:numCache>
                <c:formatCode>General</c:formatCode>
                <c:ptCount val="2"/>
                <c:pt idx="0">
                  <c:v>18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8201216"/>
        <c:axId val="78202752"/>
      </c:barChart>
      <c:catAx>
        <c:axId val="78201216"/>
        <c:scaling>
          <c:orientation val="minMax"/>
        </c:scaling>
        <c:delete val="1"/>
        <c:axPos val="l"/>
        <c:tickLblPos val="none"/>
        <c:crossAx val="78202752"/>
        <c:crosses val="autoZero"/>
        <c:auto val="1"/>
        <c:lblAlgn val="ctr"/>
        <c:lblOffset val="100"/>
      </c:catAx>
      <c:valAx>
        <c:axId val="78202752"/>
        <c:scaling>
          <c:orientation val="minMax"/>
        </c:scaling>
        <c:delete val="1"/>
        <c:axPos val="b"/>
        <c:numFmt formatCode="General" sourceLinked="1"/>
        <c:tickLblPos val="none"/>
        <c:crossAx val="7820121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Data'!$M$32,'East-West Data'!$M$34)</c:f>
              <c:numCache>
                <c:formatCode>General</c:formatCode>
                <c:ptCount val="2"/>
                <c:pt idx="0">
                  <c:v>10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8222848"/>
        <c:axId val="78224384"/>
      </c:barChart>
      <c:catAx>
        <c:axId val="78222848"/>
        <c:scaling>
          <c:orientation val="minMax"/>
        </c:scaling>
        <c:delete val="1"/>
        <c:axPos val="l"/>
        <c:tickLblPos val="none"/>
        <c:crossAx val="78224384"/>
        <c:crosses val="autoZero"/>
        <c:auto val="1"/>
        <c:lblAlgn val="ctr"/>
        <c:lblOffset val="100"/>
      </c:catAx>
      <c:valAx>
        <c:axId val="78224384"/>
        <c:scaling>
          <c:orientation val="minMax"/>
        </c:scaling>
        <c:delete val="1"/>
        <c:axPos val="b"/>
        <c:numFmt formatCode="General" sourceLinked="1"/>
        <c:tickLblPos val="none"/>
        <c:crossAx val="78222848"/>
        <c:crosses val="autoZero"/>
        <c:crossBetween val="between"/>
      </c:valAx>
      <c:spPr>
        <a:ln w="25400">
          <a:noFill/>
        </a:ln>
      </c:spPr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Data'!$D$4,'North-South Data'!$D$6)</c:f>
              <c:numCache>
                <c:formatCode>General</c:formatCode>
                <c:ptCount val="2"/>
                <c:pt idx="0">
                  <c:v>18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8873728"/>
        <c:axId val="78875264"/>
      </c:barChart>
      <c:catAx>
        <c:axId val="78873728"/>
        <c:scaling>
          <c:orientation val="minMax"/>
        </c:scaling>
        <c:delete val="1"/>
        <c:axPos val="b"/>
        <c:tickLblPos val="none"/>
        <c:crossAx val="78875264"/>
        <c:crosses val="autoZero"/>
        <c:auto val="1"/>
        <c:lblAlgn val="ctr"/>
        <c:lblOffset val="100"/>
      </c:catAx>
      <c:valAx>
        <c:axId val="78875264"/>
        <c:scaling>
          <c:orientation val="minMax"/>
        </c:scaling>
        <c:delete val="1"/>
        <c:axPos val="l"/>
        <c:numFmt formatCode="General" sourceLinked="1"/>
        <c:tickLblPos val="none"/>
        <c:crossAx val="7887372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Data'!$G$4,'North-South Data'!$G$6)</c:f>
              <c:numCache>
                <c:formatCode>General</c:formatCode>
                <c:ptCount val="2"/>
                <c:pt idx="0">
                  <c:v>17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8895360"/>
        <c:axId val="78901248"/>
      </c:barChart>
      <c:catAx>
        <c:axId val="78895360"/>
        <c:scaling>
          <c:orientation val="minMax"/>
        </c:scaling>
        <c:delete val="1"/>
        <c:axPos val="b"/>
        <c:tickLblPos val="none"/>
        <c:crossAx val="78901248"/>
        <c:crosses val="autoZero"/>
        <c:auto val="1"/>
        <c:lblAlgn val="ctr"/>
        <c:lblOffset val="100"/>
      </c:catAx>
      <c:valAx>
        <c:axId val="78901248"/>
        <c:scaling>
          <c:orientation val="minMax"/>
        </c:scaling>
        <c:delete val="1"/>
        <c:axPos val="l"/>
        <c:numFmt formatCode="General" sourceLinked="1"/>
        <c:tickLblPos val="none"/>
        <c:crossAx val="7889536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4.4444444444444502E-2"/>
          <c:y val="6.9444444444444503E-2"/>
          <c:w val="0.7936402012248488"/>
          <c:h val="0.79869969378827943"/>
        </c:manualLayout>
      </c:layout>
      <c:barChart>
        <c:barDir val="col"/>
        <c:grouping val="stacked"/>
        <c:ser>
          <c:idx val="0"/>
          <c:order val="0"/>
          <c:dLbls>
            <c:dLbl>
              <c:idx val="1"/>
              <c:layout>
                <c:manualLayout>
                  <c:x val="7.0720255172045205E-3"/>
                  <c:y val="-0.1533333620797454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Val val="1"/>
            </c:dLbl>
            <c:showVal val="1"/>
          </c:dLbls>
          <c:val>
            <c:numRef>
              <c:f>('North-South Data'!$J$4,'North-South Data'!$J$6)</c:f>
              <c:numCache>
                <c:formatCode>General</c:formatCode>
                <c:ptCount val="2"/>
                <c:pt idx="0">
                  <c:v>16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8978432"/>
        <c:axId val="78984320"/>
      </c:barChart>
      <c:catAx>
        <c:axId val="78978432"/>
        <c:scaling>
          <c:orientation val="minMax"/>
        </c:scaling>
        <c:delete val="1"/>
        <c:axPos val="b"/>
        <c:tickLblPos val="none"/>
        <c:crossAx val="78984320"/>
        <c:crosses val="autoZero"/>
        <c:auto val="1"/>
        <c:lblAlgn val="ctr"/>
        <c:lblOffset val="100"/>
      </c:catAx>
      <c:valAx>
        <c:axId val="78984320"/>
        <c:scaling>
          <c:orientation val="minMax"/>
        </c:scaling>
        <c:delete val="1"/>
        <c:axPos val="l"/>
        <c:numFmt formatCode="General" sourceLinked="1"/>
        <c:tickLblPos val="none"/>
        <c:crossAx val="7897843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Data'!$D$11,'North-South Data'!$D$13)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9072640"/>
        <c:axId val="79082624"/>
      </c:barChart>
      <c:catAx>
        <c:axId val="79072640"/>
        <c:scaling>
          <c:orientation val="minMax"/>
        </c:scaling>
        <c:delete val="1"/>
        <c:axPos val="b"/>
        <c:tickLblPos val="none"/>
        <c:crossAx val="79082624"/>
        <c:crosses val="autoZero"/>
        <c:auto val="1"/>
        <c:lblAlgn val="ctr"/>
        <c:lblOffset val="100"/>
      </c:catAx>
      <c:valAx>
        <c:axId val="79082624"/>
        <c:scaling>
          <c:orientation val="minMax"/>
        </c:scaling>
        <c:delete val="1"/>
        <c:axPos val="l"/>
        <c:numFmt formatCode="General" sourceLinked="1"/>
        <c:tickLblPos val="none"/>
        <c:crossAx val="7907264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Data'!$J$11,'North-South Data'!$J$13)</c:f>
              <c:numCache>
                <c:formatCode>General</c:formatCode>
                <c:ptCount val="2"/>
                <c:pt idx="0">
                  <c:v>17</c:v>
                </c:pt>
                <c:pt idx="1">
                  <c:v>10</c:v>
                </c:pt>
              </c:numCache>
            </c:numRef>
          </c:val>
        </c:ser>
        <c:gapWidth val="0"/>
        <c:overlap val="100"/>
        <c:axId val="79102720"/>
        <c:axId val="79104256"/>
      </c:barChart>
      <c:catAx>
        <c:axId val="79102720"/>
        <c:scaling>
          <c:orientation val="minMax"/>
        </c:scaling>
        <c:delete val="1"/>
        <c:axPos val="b"/>
        <c:tickLblPos val="none"/>
        <c:crossAx val="79104256"/>
        <c:crosses val="autoZero"/>
        <c:auto val="1"/>
        <c:lblAlgn val="ctr"/>
        <c:lblOffset val="100"/>
      </c:catAx>
      <c:valAx>
        <c:axId val="79104256"/>
        <c:scaling>
          <c:orientation val="minMax"/>
        </c:scaling>
        <c:delete val="1"/>
        <c:axPos val="l"/>
        <c:numFmt formatCode="General" sourceLinked="1"/>
        <c:tickLblPos val="none"/>
        <c:crossAx val="7910272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Data'!$M$11,'North-South Data'!$M$13)</c:f>
              <c:numCache>
                <c:formatCode>General</c:formatCode>
                <c:ptCount val="2"/>
                <c:pt idx="0">
                  <c:v>18</c:v>
                </c:pt>
                <c:pt idx="1">
                  <c:v>6</c:v>
                </c:pt>
              </c:numCache>
            </c:numRef>
          </c:val>
        </c:ser>
        <c:gapWidth val="0"/>
        <c:overlap val="100"/>
        <c:axId val="79120256"/>
        <c:axId val="79121792"/>
      </c:barChart>
      <c:catAx>
        <c:axId val="79120256"/>
        <c:scaling>
          <c:orientation val="minMax"/>
        </c:scaling>
        <c:delete val="1"/>
        <c:axPos val="b"/>
        <c:tickLblPos val="none"/>
        <c:crossAx val="79121792"/>
        <c:crosses val="autoZero"/>
        <c:auto val="1"/>
        <c:lblAlgn val="ctr"/>
        <c:lblOffset val="100"/>
      </c:catAx>
      <c:valAx>
        <c:axId val="79121792"/>
        <c:scaling>
          <c:orientation val="minMax"/>
        </c:scaling>
        <c:delete val="1"/>
        <c:axPos val="l"/>
        <c:numFmt formatCode="General" sourceLinked="1"/>
        <c:tickLblPos val="none"/>
        <c:crossAx val="7912025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('East-West Data'!$M$25,'East-West Data'!$M$27)</c:f>
              <c:numCache>
                <c:formatCode>General</c:formatCode>
                <c:ptCount val="2"/>
                <c:pt idx="0">
                  <c:v>14</c:v>
                </c:pt>
                <c:pt idx="1">
                  <c:v>7</c:v>
                </c:pt>
              </c:numCache>
            </c:numRef>
          </c:val>
        </c:ser>
        <c:gapWidth val="0"/>
        <c:overlap val="100"/>
        <c:axId val="72747648"/>
        <c:axId val="72761728"/>
      </c:barChart>
      <c:catAx>
        <c:axId val="72747648"/>
        <c:scaling>
          <c:orientation val="minMax"/>
        </c:scaling>
        <c:delete val="1"/>
        <c:axPos val="l"/>
        <c:tickLblPos val="none"/>
        <c:crossAx val="72761728"/>
        <c:crosses val="autoZero"/>
        <c:auto val="1"/>
        <c:lblAlgn val="ctr"/>
        <c:lblOffset val="100"/>
      </c:catAx>
      <c:valAx>
        <c:axId val="72761728"/>
        <c:scaling>
          <c:orientation val="minMax"/>
        </c:scaling>
        <c:delete val="1"/>
        <c:axPos val="b"/>
        <c:numFmt formatCode="General" sourceLinked="1"/>
        <c:tickLblPos val="none"/>
        <c:crossAx val="72747648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Data'!$D$18,'North-South Data'!$D$20)</c:f>
              <c:numCache>
                <c:formatCode>General</c:formatCode>
                <c:ptCount val="2"/>
                <c:pt idx="0">
                  <c:v>21</c:v>
                </c:pt>
                <c:pt idx="1">
                  <c:v>4</c:v>
                </c:pt>
              </c:numCache>
            </c:numRef>
          </c:val>
        </c:ser>
        <c:gapWidth val="0"/>
        <c:overlap val="100"/>
        <c:axId val="79170560"/>
        <c:axId val="79176448"/>
      </c:barChart>
      <c:catAx>
        <c:axId val="79170560"/>
        <c:scaling>
          <c:orientation val="minMax"/>
        </c:scaling>
        <c:delete val="1"/>
        <c:axPos val="b"/>
        <c:tickLblPos val="none"/>
        <c:crossAx val="79176448"/>
        <c:crosses val="autoZero"/>
        <c:auto val="1"/>
        <c:lblAlgn val="ctr"/>
        <c:lblOffset val="100"/>
      </c:catAx>
      <c:valAx>
        <c:axId val="79176448"/>
        <c:scaling>
          <c:orientation val="minMax"/>
        </c:scaling>
        <c:delete val="1"/>
        <c:axPos val="l"/>
        <c:numFmt formatCode="General" sourceLinked="1"/>
        <c:tickLblPos val="none"/>
        <c:crossAx val="7917056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Data'!$G$18,'North-South Data'!$G$20)</c:f>
              <c:numCache>
                <c:formatCode>General</c:formatCode>
                <c:ptCount val="2"/>
                <c:pt idx="0">
                  <c:v>19</c:v>
                </c:pt>
                <c:pt idx="1">
                  <c:v>8</c:v>
                </c:pt>
              </c:numCache>
            </c:numRef>
          </c:val>
        </c:ser>
        <c:gapWidth val="0"/>
        <c:overlap val="100"/>
        <c:axId val="79204736"/>
        <c:axId val="79206272"/>
      </c:barChart>
      <c:catAx>
        <c:axId val="79204736"/>
        <c:scaling>
          <c:orientation val="minMax"/>
        </c:scaling>
        <c:delete val="1"/>
        <c:axPos val="b"/>
        <c:tickLblPos val="none"/>
        <c:crossAx val="79206272"/>
        <c:crosses val="autoZero"/>
        <c:auto val="1"/>
        <c:lblAlgn val="ctr"/>
        <c:lblOffset val="100"/>
      </c:catAx>
      <c:valAx>
        <c:axId val="79206272"/>
        <c:scaling>
          <c:orientation val="minMax"/>
        </c:scaling>
        <c:delete val="1"/>
        <c:axPos val="l"/>
        <c:numFmt formatCode="General" sourceLinked="1"/>
        <c:tickLblPos val="none"/>
        <c:crossAx val="7920473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('[1]North-South Data'!$J$18,'[1]North-South Data'!$J$20)</c:f>
              <c:numCache>
                <c:formatCode>General</c:formatCode>
                <c:ptCount val="2"/>
                <c:pt idx="0">
                  <c:v>15</c:v>
                </c:pt>
                <c:pt idx="1">
                  <c:v>11</c:v>
                </c:pt>
              </c:numCache>
            </c:numRef>
          </c:val>
        </c:ser>
        <c:gapWidth val="0"/>
        <c:overlap val="100"/>
        <c:axId val="79230464"/>
        <c:axId val="79232000"/>
      </c:barChart>
      <c:catAx>
        <c:axId val="79230464"/>
        <c:scaling>
          <c:orientation val="minMax"/>
        </c:scaling>
        <c:delete val="1"/>
        <c:axPos val="b"/>
        <c:tickLblPos val="none"/>
        <c:crossAx val="79232000"/>
        <c:crosses val="autoZero"/>
        <c:auto val="1"/>
        <c:lblAlgn val="ctr"/>
        <c:lblOffset val="100"/>
      </c:catAx>
      <c:valAx>
        <c:axId val="79232000"/>
        <c:scaling>
          <c:orientation val="minMax"/>
        </c:scaling>
        <c:delete val="1"/>
        <c:axPos val="l"/>
        <c:numFmt formatCode="General" sourceLinked="1"/>
        <c:tickLblPos val="none"/>
        <c:crossAx val="7923046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Data'!$M$18,'North-South Data'!$M$20)</c:f>
              <c:numCache>
                <c:formatCode>General</c:formatCode>
                <c:ptCount val="2"/>
                <c:pt idx="0">
                  <c:v>17</c:v>
                </c:pt>
                <c:pt idx="1">
                  <c:v>12</c:v>
                </c:pt>
              </c:numCache>
            </c:numRef>
          </c:val>
        </c:ser>
        <c:gapWidth val="0"/>
        <c:overlap val="100"/>
        <c:axId val="79256192"/>
        <c:axId val="79270272"/>
      </c:barChart>
      <c:catAx>
        <c:axId val="79256192"/>
        <c:scaling>
          <c:orientation val="minMax"/>
        </c:scaling>
        <c:delete val="1"/>
        <c:axPos val="b"/>
        <c:tickLblPos val="none"/>
        <c:crossAx val="79270272"/>
        <c:crosses val="autoZero"/>
        <c:auto val="1"/>
        <c:lblAlgn val="ctr"/>
        <c:lblOffset val="100"/>
      </c:catAx>
      <c:valAx>
        <c:axId val="79270272"/>
        <c:scaling>
          <c:orientation val="minMax"/>
        </c:scaling>
        <c:delete val="1"/>
        <c:axPos val="l"/>
        <c:numFmt formatCode="General" sourceLinked="1"/>
        <c:tickLblPos val="none"/>
        <c:crossAx val="7925619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Data'!$D$25,'North-South Data'!$D$27)</c:f>
              <c:numCache>
                <c:formatCode>General</c:formatCode>
                <c:ptCount val="2"/>
                <c:pt idx="0">
                  <c:v>15</c:v>
                </c:pt>
                <c:pt idx="1">
                  <c:v>3</c:v>
                </c:pt>
              </c:numCache>
            </c:numRef>
          </c:val>
        </c:ser>
        <c:gapWidth val="0"/>
        <c:overlap val="100"/>
        <c:axId val="79290368"/>
        <c:axId val="79291904"/>
      </c:barChart>
      <c:catAx>
        <c:axId val="79290368"/>
        <c:scaling>
          <c:orientation val="minMax"/>
        </c:scaling>
        <c:delete val="1"/>
        <c:axPos val="b"/>
        <c:tickLblPos val="none"/>
        <c:crossAx val="79291904"/>
        <c:crosses val="autoZero"/>
        <c:auto val="1"/>
        <c:lblAlgn val="ctr"/>
        <c:lblOffset val="100"/>
      </c:catAx>
      <c:valAx>
        <c:axId val="79291904"/>
        <c:scaling>
          <c:orientation val="minMax"/>
        </c:scaling>
        <c:delete val="1"/>
        <c:axPos val="l"/>
        <c:numFmt formatCode="General" sourceLinked="1"/>
        <c:tickLblPos val="none"/>
        <c:crossAx val="7929036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Data'!$G$25,'North-South Data'!$G$27)</c:f>
              <c:numCache>
                <c:formatCode>General</c:formatCode>
                <c:ptCount val="2"/>
                <c:pt idx="0">
                  <c:v>14</c:v>
                </c:pt>
                <c:pt idx="1">
                  <c:v>6</c:v>
                </c:pt>
              </c:numCache>
            </c:numRef>
          </c:val>
        </c:ser>
        <c:gapWidth val="0"/>
        <c:overlap val="100"/>
        <c:axId val="79328384"/>
        <c:axId val="79329920"/>
      </c:barChart>
      <c:catAx>
        <c:axId val="79328384"/>
        <c:scaling>
          <c:orientation val="minMax"/>
        </c:scaling>
        <c:delete val="1"/>
        <c:axPos val="b"/>
        <c:tickLblPos val="none"/>
        <c:crossAx val="79329920"/>
        <c:crosses val="autoZero"/>
        <c:auto val="1"/>
        <c:lblAlgn val="ctr"/>
        <c:lblOffset val="100"/>
      </c:catAx>
      <c:valAx>
        <c:axId val="79329920"/>
        <c:scaling>
          <c:orientation val="minMax"/>
        </c:scaling>
        <c:delete val="1"/>
        <c:axPos val="l"/>
        <c:numFmt formatCode="General" sourceLinked="1"/>
        <c:tickLblPos val="none"/>
        <c:crossAx val="7932838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Data'!$J$25,'North-South Data'!$J$27)</c:f>
              <c:numCache>
                <c:formatCode>General</c:formatCode>
                <c:ptCount val="2"/>
                <c:pt idx="0">
                  <c:v>21</c:v>
                </c:pt>
                <c:pt idx="1">
                  <c:v>13</c:v>
                </c:pt>
              </c:numCache>
            </c:numRef>
          </c:val>
        </c:ser>
        <c:gapWidth val="0"/>
        <c:overlap val="100"/>
        <c:axId val="79341824"/>
        <c:axId val="79351808"/>
      </c:barChart>
      <c:catAx>
        <c:axId val="79341824"/>
        <c:scaling>
          <c:orientation val="minMax"/>
        </c:scaling>
        <c:delete val="1"/>
        <c:axPos val="b"/>
        <c:tickLblPos val="none"/>
        <c:crossAx val="79351808"/>
        <c:crosses val="autoZero"/>
        <c:auto val="1"/>
        <c:lblAlgn val="ctr"/>
        <c:lblOffset val="100"/>
      </c:catAx>
      <c:valAx>
        <c:axId val="79351808"/>
        <c:scaling>
          <c:orientation val="minMax"/>
        </c:scaling>
        <c:delete val="1"/>
        <c:axPos val="l"/>
        <c:numFmt formatCode="General" sourceLinked="1"/>
        <c:tickLblPos val="none"/>
        <c:crossAx val="7934182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Data'!$M$25,'North-South Data'!$M$27)</c:f>
              <c:numCache>
                <c:formatCode>General</c:formatCode>
                <c:ptCount val="2"/>
                <c:pt idx="0">
                  <c:v>19</c:v>
                </c:pt>
                <c:pt idx="1">
                  <c:v>6</c:v>
                </c:pt>
              </c:numCache>
            </c:numRef>
          </c:val>
        </c:ser>
        <c:gapWidth val="0"/>
        <c:overlap val="100"/>
        <c:axId val="79379840"/>
        <c:axId val="79385728"/>
      </c:barChart>
      <c:catAx>
        <c:axId val="79379840"/>
        <c:scaling>
          <c:orientation val="minMax"/>
        </c:scaling>
        <c:delete val="1"/>
        <c:axPos val="b"/>
        <c:tickLblPos val="none"/>
        <c:crossAx val="79385728"/>
        <c:crosses val="autoZero"/>
        <c:auto val="1"/>
        <c:lblAlgn val="ctr"/>
        <c:lblOffset val="100"/>
      </c:catAx>
      <c:valAx>
        <c:axId val="79385728"/>
        <c:scaling>
          <c:orientation val="minMax"/>
        </c:scaling>
        <c:delete val="1"/>
        <c:axPos val="l"/>
        <c:numFmt formatCode="General" sourceLinked="1"/>
        <c:tickLblPos val="none"/>
        <c:crossAx val="7937984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Data'!$D$32,'North-South Data'!$D$34)</c:f>
              <c:numCache>
                <c:formatCode>General</c:formatCode>
                <c:ptCount val="2"/>
                <c:pt idx="0">
                  <c:v>17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9401728"/>
        <c:axId val="79403264"/>
      </c:barChart>
      <c:catAx>
        <c:axId val="79401728"/>
        <c:scaling>
          <c:orientation val="minMax"/>
        </c:scaling>
        <c:delete val="1"/>
        <c:axPos val="b"/>
        <c:tickLblPos val="none"/>
        <c:crossAx val="79403264"/>
        <c:crosses val="autoZero"/>
        <c:auto val="1"/>
        <c:lblAlgn val="ctr"/>
        <c:lblOffset val="100"/>
      </c:catAx>
      <c:valAx>
        <c:axId val="79403264"/>
        <c:scaling>
          <c:orientation val="minMax"/>
        </c:scaling>
        <c:delete val="1"/>
        <c:axPos val="l"/>
        <c:numFmt formatCode="General" sourceLinked="1"/>
        <c:tickLblPos val="none"/>
        <c:crossAx val="7940172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Data'!$G$32,'North-South Data'!$G$34)</c:f>
              <c:numCache>
                <c:formatCode>General</c:formatCode>
                <c:ptCount val="2"/>
                <c:pt idx="0">
                  <c:v>22</c:v>
                </c:pt>
                <c:pt idx="1">
                  <c:v>11</c:v>
                </c:pt>
              </c:numCache>
            </c:numRef>
          </c:val>
        </c:ser>
        <c:gapWidth val="0"/>
        <c:overlap val="100"/>
        <c:axId val="78911360"/>
        <c:axId val="78912896"/>
      </c:barChart>
      <c:catAx>
        <c:axId val="78911360"/>
        <c:scaling>
          <c:orientation val="minMax"/>
        </c:scaling>
        <c:delete val="1"/>
        <c:axPos val="b"/>
        <c:tickLblPos val="none"/>
        <c:crossAx val="78912896"/>
        <c:crosses val="autoZero"/>
        <c:auto val="1"/>
        <c:lblAlgn val="ctr"/>
        <c:lblOffset val="100"/>
      </c:catAx>
      <c:valAx>
        <c:axId val="78912896"/>
        <c:scaling>
          <c:orientation val="minMax"/>
        </c:scaling>
        <c:delete val="1"/>
        <c:axPos val="l"/>
        <c:numFmt formatCode="General" sourceLinked="1"/>
        <c:tickLblPos val="none"/>
        <c:crossAx val="7891136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('East-West Data'!$M$32,'East-West Data'!$M$34)</c:f>
              <c:numCache>
                <c:formatCode>General</c:formatCode>
                <c:ptCount val="2"/>
                <c:pt idx="0">
                  <c:v>10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2769536"/>
        <c:axId val="72771072"/>
      </c:barChart>
      <c:catAx>
        <c:axId val="72769536"/>
        <c:scaling>
          <c:orientation val="minMax"/>
        </c:scaling>
        <c:delete val="1"/>
        <c:axPos val="l"/>
        <c:tickLblPos val="none"/>
        <c:crossAx val="72771072"/>
        <c:crosses val="autoZero"/>
        <c:auto val="1"/>
        <c:lblAlgn val="ctr"/>
        <c:lblOffset val="100"/>
      </c:catAx>
      <c:valAx>
        <c:axId val="72771072"/>
        <c:scaling>
          <c:orientation val="minMax"/>
        </c:scaling>
        <c:delete val="1"/>
        <c:axPos val="b"/>
        <c:numFmt formatCode="General" sourceLinked="1"/>
        <c:tickLblPos val="none"/>
        <c:crossAx val="72769536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Data'!$J$32,'North-South Data'!$J$34)</c:f>
              <c:numCache>
                <c:formatCode>General</c:formatCode>
                <c:ptCount val="2"/>
                <c:pt idx="0">
                  <c:v>18</c:v>
                </c:pt>
                <c:pt idx="1">
                  <c:v>7</c:v>
                </c:pt>
              </c:numCache>
            </c:numRef>
          </c:val>
        </c:ser>
        <c:gapWidth val="0"/>
        <c:overlap val="100"/>
        <c:axId val="78924800"/>
        <c:axId val="78967552"/>
      </c:barChart>
      <c:catAx>
        <c:axId val="78924800"/>
        <c:scaling>
          <c:orientation val="minMax"/>
        </c:scaling>
        <c:delete val="1"/>
        <c:axPos val="b"/>
        <c:tickLblPos val="none"/>
        <c:crossAx val="78967552"/>
        <c:crosses val="autoZero"/>
        <c:auto val="1"/>
        <c:lblAlgn val="ctr"/>
        <c:lblOffset val="100"/>
      </c:catAx>
      <c:valAx>
        <c:axId val="78967552"/>
        <c:scaling>
          <c:orientation val="minMax"/>
        </c:scaling>
        <c:delete val="1"/>
        <c:axPos val="l"/>
        <c:numFmt formatCode="General" sourceLinked="1"/>
        <c:tickLblPos val="none"/>
        <c:crossAx val="7892480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Data'!$M$32,'North-South Data'!$M$34)</c:f>
              <c:numCache>
                <c:formatCode>General</c:formatCode>
                <c:ptCount val="2"/>
                <c:pt idx="0">
                  <c:v>23</c:v>
                </c:pt>
                <c:pt idx="1">
                  <c:v>3</c:v>
                </c:pt>
              </c:numCache>
            </c:numRef>
          </c:val>
        </c:ser>
        <c:gapWidth val="0"/>
        <c:overlap val="100"/>
        <c:axId val="79434112"/>
        <c:axId val="79435648"/>
      </c:barChart>
      <c:catAx>
        <c:axId val="79434112"/>
        <c:scaling>
          <c:orientation val="minMax"/>
        </c:scaling>
        <c:delete val="1"/>
        <c:axPos val="b"/>
        <c:tickLblPos val="none"/>
        <c:crossAx val="79435648"/>
        <c:crosses val="autoZero"/>
        <c:auto val="1"/>
        <c:lblAlgn val="ctr"/>
        <c:lblOffset val="100"/>
      </c:catAx>
      <c:valAx>
        <c:axId val="79435648"/>
        <c:scaling>
          <c:orientation val="minMax"/>
        </c:scaling>
        <c:delete val="1"/>
        <c:axPos val="l"/>
        <c:numFmt formatCode="General" sourceLinked="1"/>
        <c:tickLblPos val="none"/>
        <c:crossAx val="7943411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('East-West Data'!$D$11,'East-West Data'!$D$13)</c:f>
              <c:numCache>
                <c:formatCode>General</c:formatCode>
                <c:ptCount val="2"/>
                <c:pt idx="0">
                  <c:v>38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1973504"/>
        <c:axId val="71979392"/>
      </c:barChart>
      <c:catAx>
        <c:axId val="71973504"/>
        <c:scaling>
          <c:orientation val="minMax"/>
        </c:scaling>
        <c:delete val="1"/>
        <c:axPos val="l"/>
        <c:tickLblPos val="none"/>
        <c:crossAx val="71979392"/>
        <c:crosses val="autoZero"/>
        <c:auto val="1"/>
        <c:lblAlgn val="ctr"/>
        <c:lblOffset val="100"/>
      </c:catAx>
      <c:valAx>
        <c:axId val="71979392"/>
        <c:scaling>
          <c:orientation val="minMax"/>
        </c:scaling>
        <c:delete val="1"/>
        <c:axPos val="b"/>
        <c:numFmt formatCode="General" sourceLinked="1"/>
        <c:tickLblPos val="none"/>
        <c:crossAx val="7197350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('East-West Data'!$J$25,'East-West Data'!$J$27)</c:f>
              <c:numCache>
                <c:formatCode>General</c:formatCode>
                <c:ptCount val="2"/>
                <c:pt idx="0">
                  <c:v>12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1632000"/>
        <c:axId val="71633536"/>
      </c:barChart>
      <c:catAx>
        <c:axId val="71632000"/>
        <c:scaling>
          <c:orientation val="minMax"/>
        </c:scaling>
        <c:delete val="1"/>
        <c:axPos val="l"/>
        <c:tickLblPos val="none"/>
        <c:crossAx val="71633536"/>
        <c:crosses val="autoZero"/>
        <c:auto val="1"/>
        <c:lblAlgn val="ctr"/>
        <c:lblOffset val="100"/>
      </c:catAx>
      <c:valAx>
        <c:axId val="71633536"/>
        <c:scaling>
          <c:orientation val="minMax"/>
        </c:scaling>
        <c:delete val="1"/>
        <c:axPos val="b"/>
        <c:numFmt formatCode="General" sourceLinked="1"/>
        <c:tickLblPos val="none"/>
        <c:crossAx val="7163200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val>
            <c:numRef>
              <c:f>('North-South Data'!$D$4,'North-South Data'!$D$6)</c:f>
              <c:numCache>
                <c:formatCode>General</c:formatCode>
                <c:ptCount val="2"/>
                <c:pt idx="0">
                  <c:v>18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1677056"/>
        <c:axId val="71678592"/>
      </c:barChart>
      <c:catAx>
        <c:axId val="71677056"/>
        <c:scaling>
          <c:orientation val="minMax"/>
        </c:scaling>
        <c:delete val="1"/>
        <c:axPos val="b"/>
        <c:tickLblPos val="none"/>
        <c:crossAx val="71678592"/>
        <c:crosses val="autoZero"/>
        <c:auto val="1"/>
        <c:lblAlgn val="ctr"/>
        <c:lblOffset val="100"/>
      </c:catAx>
      <c:valAx>
        <c:axId val="71678592"/>
        <c:scaling>
          <c:orientation val="minMax"/>
        </c:scaling>
        <c:delete val="1"/>
        <c:axPos val="l"/>
        <c:numFmt formatCode="General" sourceLinked="1"/>
        <c:tickLblPos val="none"/>
        <c:crossAx val="71677056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Data'!$G$4,'North-South Data'!$G$6)</c:f>
              <c:numCache>
                <c:formatCode>General</c:formatCode>
                <c:ptCount val="2"/>
                <c:pt idx="0">
                  <c:v>17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2235264"/>
        <c:axId val="72253440"/>
      </c:barChart>
      <c:catAx>
        <c:axId val="72235264"/>
        <c:scaling>
          <c:orientation val="minMax"/>
        </c:scaling>
        <c:delete val="1"/>
        <c:axPos val="b"/>
        <c:tickLblPos val="none"/>
        <c:crossAx val="72253440"/>
        <c:crosses val="autoZero"/>
        <c:auto val="1"/>
        <c:lblAlgn val="ctr"/>
        <c:lblOffset val="100"/>
      </c:catAx>
      <c:valAx>
        <c:axId val="72253440"/>
        <c:scaling>
          <c:orientation val="minMax"/>
        </c:scaling>
        <c:delete val="1"/>
        <c:axPos val="l"/>
        <c:numFmt formatCode="General" sourceLinked="1"/>
        <c:tickLblPos val="none"/>
        <c:crossAx val="72235264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Data'!$J$4,'North-South Data'!$J$6)</c:f>
              <c:numCache>
                <c:formatCode>General</c:formatCode>
                <c:ptCount val="2"/>
                <c:pt idx="0">
                  <c:v>16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2265088"/>
        <c:axId val="72877184"/>
      </c:barChart>
      <c:catAx>
        <c:axId val="72265088"/>
        <c:scaling>
          <c:orientation val="minMax"/>
        </c:scaling>
        <c:delete val="1"/>
        <c:axPos val="b"/>
        <c:tickLblPos val="none"/>
        <c:crossAx val="72877184"/>
        <c:crosses val="autoZero"/>
        <c:auto val="1"/>
        <c:lblAlgn val="ctr"/>
        <c:lblOffset val="100"/>
      </c:catAx>
      <c:valAx>
        <c:axId val="72877184"/>
        <c:scaling>
          <c:orientation val="minMax"/>
        </c:scaling>
        <c:delete val="1"/>
        <c:axPos val="l"/>
        <c:numFmt formatCode="General" sourceLinked="1"/>
        <c:tickLblPos val="none"/>
        <c:crossAx val="72265088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Data'!$J$11,'North-South Data'!$J$13)</c:f>
              <c:numCache>
                <c:formatCode>General</c:formatCode>
                <c:ptCount val="2"/>
                <c:pt idx="0">
                  <c:v>17</c:v>
                </c:pt>
                <c:pt idx="1">
                  <c:v>9</c:v>
                </c:pt>
              </c:numCache>
            </c:numRef>
          </c:val>
        </c:ser>
        <c:gapWidth val="0"/>
        <c:overlap val="100"/>
        <c:axId val="72893184"/>
        <c:axId val="72894720"/>
      </c:barChart>
      <c:catAx>
        <c:axId val="72893184"/>
        <c:scaling>
          <c:orientation val="minMax"/>
        </c:scaling>
        <c:delete val="1"/>
        <c:axPos val="b"/>
        <c:tickLblPos val="none"/>
        <c:crossAx val="72894720"/>
        <c:crosses val="autoZero"/>
        <c:auto val="1"/>
        <c:lblAlgn val="ctr"/>
        <c:lblOffset val="100"/>
      </c:catAx>
      <c:valAx>
        <c:axId val="72894720"/>
        <c:scaling>
          <c:orientation val="minMax"/>
        </c:scaling>
        <c:delete val="1"/>
        <c:axPos val="l"/>
        <c:numFmt formatCode="General" sourceLinked="1"/>
        <c:tickLblPos val="none"/>
        <c:crossAx val="72893184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Data'!$M$11,'North-South Data'!$M$13)</c:f>
              <c:numCache>
                <c:formatCode>General</c:formatCode>
                <c:ptCount val="2"/>
                <c:pt idx="0">
                  <c:v>18</c:v>
                </c:pt>
                <c:pt idx="1">
                  <c:v>5</c:v>
                </c:pt>
              </c:numCache>
            </c:numRef>
          </c:val>
        </c:ser>
        <c:gapWidth val="0"/>
        <c:overlap val="100"/>
        <c:axId val="72914816"/>
        <c:axId val="72916352"/>
      </c:barChart>
      <c:catAx>
        <c:axId val="72914816"/>
        <c:scaling>
          <c:orientation val="minMax"/>
        </c:scaling>
        <c:delete val="1"/>
        <c:axPos val="b"/>
        <c:tickLblPos val="none"/>
        <c:crossAx val="72916352"/>
        <c:crosses val="autoZero"/>
        <c:auto val="1"/>
        <c:lblAlgn val="ctr"/>
        <c:lblOffset val="100"/>
      </c:catAx>
      <c:valAx>
        <c:axId val="72916352"/>
        <c:scaling>
          <c:orientation val="minMax"/>
        </c:scaling>
        <c:delete val="1"/>
        <c:axPos val="l"/>
        <c:numFmt formatCode="General" sourceLinked="1"/>
        <c:tickLblPos val="none"/>
        <c:crossAx val="72914816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Data'!$D$18,'North-South Data'!$D$20)</c:f>
              <c:numCache>
                <c:formatCode>General</c:formatCode>
                <c:ptCount val="2"/>
                <c:pt idx="0">
                  <c:v>21</c:v>
                </c:pt>
                <c:pt idx="1">
                  <c:v>5</c:v>
                </c:pt>
              </c:numCache>
            </c:numRef>
          </c:val>
        </c:ser>
        <c:gapWidth val="0"/>
        <c:overlap val="100"/>
        <c:axId val="72936448"/>
        <c:axId val="72942336"/>
      </c:barChart>
      <c:catAx>
        <c:axId val="72936448"/>
        <c:scaling>
          <c:orientation val="minMax"/>
        </c:scaling>
        <c:delete val="1"/>
        <c:axPos val="b"/>
        <c:tickLblPos val="none"/>
        <c:crossAx val="72942336"/>
        <c:crosses val="autoZero"/>
        <c:auto val="1"/>
        <c:lblAlgn val="ctr"/>
        <c:lblOffset val="100"/>
      </c:catAx>
      <c:valAx>
        <c:axId val="72942336"/>
        <c:scaling>
          <c:orientation val="minMax"/>
        </c:scaling>
        <c:delete val="1"/>
        <c:axPos val="l"/>
        <c:numFmt formatCode="General" sourceLinked="1"/>
        <c:tickLblPos val="none"/>
        <c:crossAx val="72936448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Data'!$M$18,'North-South Data'!$M$20)</c:f>
              <c:numCache>
                <c:formatCode>General</c:formatCode>
                <c:ptCount val="2"/>
                <c:pt idx="0">
                  <c:v>17</c:v>
                </c:pt>
                <c:pt idx="1">
                  <c:v>8</c:v>
                </c:pt>
              </c:numCache>
            </c:numRef>
          </c:val>
        </c:ser>
        <c:gapWidth val="0"/>
        <c:overlap val="100"/>
        <c:axId val="72982912"/>
        <c:axId val="72984448"/>
      </c:barChart>
      <c:catAx>
        <c:axId val="72982912"/>
        <c:scaling>
          <c:orientation val="minMax"/>
        </c:scaling>
        <c:delete val="1"/>
        <c:axPos val="b"/>
        <c:tickLblPos val="none"/>
        <c:crossAx val="72984448"/>
        <c:crosses val="autoZero"/>
        <c:auto val="1"/>
        <c:lblAlgn val="ctr"/>
        <c:lblOffset val="100"/>
      </c:catAx>
      <c:valAx>
        <c:axId val="72984448"/>
        <c:scaling>
          <c:orientation val="minMax"/>
        </c:scaling>
        <c:delete val="1"/>
        <c:axPos val="l"/>
        <c:numFmt formatCode="General" sourceLinked="1"/>
        <c:tickLblPos val="none"/>
        <c:crossAx val="72982912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Data'!$D$32,'North-South Data'!$D$34)</c:f>
              <c:numCache>
                <c:formatCode>General</c:formatCode>
                <c:ptCount val="2"/>
                <c:pt idx="0">
                  <c:v>17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3000448"/>
        <c:axId val="73001984"/>
      </c:barChart>
      <c:catAx>
        <c:axId val="73000448"/>
        <c:scaling>
          <c:orientation val="minMax"/>
        </c:scaling>
        <c:delete val="1"/>
        <c:axPos val="b"/>
        <c:tickLblPos val="none"/>
        <c:crossAx val="73001984"/>
        <c:crosses val="autoZero"/>
        <c:auto val="1"/>
        <c:lblAlgn val="ctr"/>
        <c:lblOffset val="100"/>
      </c:catAx>
      <c:valAx>
        <c:axId val="73001984"/>
        <c:scaling>
          <c:orientation val="minMax"/>
        </c:scaling>
        <c:delete val="1"/>
        <c:axPos val="l"/>
        <c:numFmt formatCode="General" sourceLinked="1"/>
        <c:tickLblPos val="none"/>
        <c:crossAx val="73000448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Data'!$G$32,'North-South Data'!$G$34)</c:f>
              <c:numCache>
                <c:formatCode>General</c:formatCode>
                <c:ptCount val="2"/>
                <c:pt idx="0">
                  <c:v>22</c:v>
                </c:pt>
                <c:pt idx="1">
                  <c:v>5</c:v>
                </c:pt>
              </c:numCache>
            </c:numRef>
          </c:val>
        </c:ser>
        <c:gapWidth val="0"/>
        <c:overlap val="100"/>
        <c:axId val="73030272"/>
        <c:axId val="73036160"/>
      </c:barChart>
      <c:catAx>
        <c:axId val="73030272"/>
        <c:scaling>
          <c:orientation val="minMax"/>
        </c:scaling>
        <c:delete val="1"/>
        <c:axPos val="b"/>
        <c:tickLblPos val="none"/>
        <c:crossAx val="73036160"/>
        <c:crosses val="autoZero"/>
        <c:auto val="1"/>
        <c:lblAlgn val="ctr"/>
        <c:lblOffset val="100"/>
      </c:catAx>
      <c:valAx>
        <c:axId val="73036160"/>
        <c:scaling>
          <c:orientation val="minMax"/>
        </c:scaling>
        <c:delete val="1"/>
        <c:axPos val="l"/>
        <c:numFmt formatCode="General" sourceLinked="1"/>
        <c:tickLblPos val="none"/>
        <c:crossAx val="73030272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('East-West Data'!$D$18,'East-West Data'!$D$20)</c:f>
              <c:numCache>
                <c:formatCode>General</c:formatCode>
                <c:ptCount val="2"/>
                <c:pt idx="0">
                  <c:v>28</c:v>
                </c:pt>
                <c:pt idx="1">
                  <c:v>5</c:v>
                </c:pt>
              </c:numCache>
            </c:numRef>
          </c:val>
        </c:ser>
        <c:gapWidth val="0"/>
        <c:overlap val="100"/>
        <c:axId val="72003584"/>
        <c:axId val="72005120"/>
      </c:barChart>
      <c:catAx>
        <c:axId val="72003584"/>
        <c:scaling>
          <c:orientation val="minMax"/>
        </c:scaling>
        <c:delete val="1"/>
        <c:axPos val="l"/>
        <c:tickLblPos val="none"/>
        <c:crossAx val="72005120"/>
        <c:crosses val="autoZero"/>
        <c:auto val="1"/>
        <c:lblAlgn val="ctr"/>
        <c:lblOffset val="100"/>
      </c:catAx>
      <c:valAx>
        <c:axId val="72005120"/>
        <c:scaling>
          <c:orientation val="minMax"/>
        </c:scaling>
        <c:delete val="1"/>
        <c:axPos val="b"/>
        <c:numFmt formatCode="General" sourceLinked="1"/>
        <c:tickLblPos val="none"/>
        <c:crossAx val="7200358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Data'!$J$32,'North-South Data'!$J$34)</c:f>
              <c:numCache>
                <c:formatCode>General</c:formatCode>
                <c:ptCount val="2"/>
                <c:pt idx="0">
                  <c:v>18</c:v>
                </c:pt>
                <c:pt idx="1">
                  <c:v>8</c:v>
                </c:pt>
              </c:numCache>
            </c:numRef>
          </c:val>
        </c:ser>
        <c:gapWidth val="0"/>
        <c:overlap val="100"/>
        <c:axId val="73072640"/>
        <c:axId val="73074176"/>
      </c:barChart>
      <c:catAx>
        <c:axId val="73072640"/>
        <c:scaling>
          <c:orientation val="minMax"/>
        </c:scaling>
        <c:delete val="1"/>
        <c:axPos val="b"/>
        <c:tickLblPos val="none"/>
        <c:crossAx val="73074176"/>
        <c:crosses val="autoZero"/>
        <c:auto val="1"/>
        <c:lblAlgn val="ctr"/>
        <c:lblOffset val="100"/>
      </c:catAx>
      <c:valAx>
        <c:axId val="73074176"/>
        <c:scaling>
          <c:orientation val="minMax"/>
        </c:scaling>
        <c:delete val="1"/>
        <c:axPos val="l"/>
        <c:numFmt formatCode="General" sourceLinked="1"/>
        <c:tickLblPos val="none"/>
        <c:crossAx val="73072640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Lbls>
            <c:showVal val="1"/>
          </c:dLbls>
          <c:val>
            <c:numRef>
              <c:f>('North-South Data'!$M$32,'North-South Data'!$M$34)</c:f>
              <c:numCache>
                <c:formatCode>General</c:formatCode>
                <c:ptCount val="2"/>
                <c:pt idx="0">
                  <c:v>23</c:v>
                </c:pt>
                <c:pt idx="1">
                  <c:v>13</c:v>
                </c:pt>
              </c:numCache>
            </c:numRef>
          </c:val>
        </c:ser>
        <c:gapWidth val="0"/>
        <c:overlap val="100"/>
        <c:axId val="73090176"/>
        <c:axId val="73091712"/>
      </c:barChart>
      <c:catAx>
        <c:axId val="73090176"/>
        <c:scaling>
          <c:orientation val="minMax"/>
        </c:scaling>
        <c:delete val="1"/>
        <c:axPos val="b"/>
        <c:tickLblPos val="none"/>
        <c:crossAx val="73091712"/>
        <c:crosses val="autoZero"/>
        <c:auto val="1"/>
        <c:lblAlgn val="ctr"/>
        <c:lblOffset val="100"/>
      </c:catAx>
      <c:valAx>
        <c:axId val="73091712"/>
        <c:scaling>
          <c:orientation val="minMax"/>
        </c:scaling>
        <c:delete val="1"/>
        <c:axPos val="l"/>
        <c:numFmt formatCode="General" sourceLinked="1"/>
        <c:tickLblPos val="none"/>
        <c:crossAx val="73090176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Data'!$G$25,'North-South Data'!$G$27)</c:f>
              <c:numCache>
                <c:formatCode>General</c:formatCode>
                <c:ptCount val="2"/>
                <c:pt idx="0">
                  <c:v>14</c:v>
                </c:pt>
                <c:pt idx="1">
                  <c:v>6</c:v>
                </c:pt>
              </c:numCache>
            </c:numRef>
          </c:val>
        </c:ser>
        <c:gapWidth val="0"/>
        <c:overlap val="100"/>
        <c:axId val="73299072"/>
        <c:axId val="73300608"/>
      </c:barChart>
      <c:catAx>
        <c:axId val="73299072"/>
        <c:scaling>
          <c:orientation val="minMax"/>
        </c:scaling>
        <c:delete val="1"/>
        <c:axPos val="b"/>
        <c:tickLblPos val="none"/>
        <c:crossAx val="73300608"/>
        <c:crosses val="autoZero"/>
        <c:auto val="1"/>
        <c:lblAlgn val="ctr"/>
        <c:lblOffset val="100"/>
      </c:catAx>
      <c:valAx>
        <c:axId val="73300608"/>
        <c:scaling>
          <c:orientation val="minMax"/>
        </c:scaling>
        <c:delete val="1"/>
        <c:axPos val="l"/>
        <c:numFmt formatCode="General" sourceLinked="1"/>
        <c:tickLblPos val="none"/>
        <c:crossAx val="73299072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Data'!$D$25,'North-South Data'!$D$27)</c:f>
              <c:numCache>
                <c:formatCode>General</c:formatCode>
                <c:ptCount val="2"/>
                <c:pt idx="0">
                  <c:v>15</c:v>
                </c:pt>
                <c:pt idx="1">
                  <c:v>7</c:v>
                </c:pt>
              </c:numCache>
            </c:numRef>
          </c:val>
        </c:ser>
        <c:gapWidth val="0"/>
        <c:overlap val="100"/>
        <c:axId val="73312512"/>
        <c:axId val="73347072"/>
      </c:barChart>
      <c:catAx>
        <c:axId val="73312512"/>
        <c:scaling>
          <c:orientation val="minMax"/>
        </c:scaling>
        <c:delete val="1"/>
        <c:axPos val="b"/>
        <c:tickLblPos val="none"/>
        <c:crossAx val="73347072"/>
        <c:crosses val="autoZero"/>
        <c:auto val="1"/>
        <c:lblAlgn val="ctr"/>
        <c:lblOffset val="100"/>
      </c:catAx>
      <c:valAx>
        <c:axId val="73347072"/>
        <c:scaling>
          <c:orientation val="minMax"/>
        </c:scaling>
        <c:delete val="1"/>
        <c:axPos val="l"/>
        <c:numFmt formatCode="General" sourceLinked="1"/>
        <c:tickLblPos val="none"/>
        <c:crossAx val="73312512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Data'!$J$25,'North-South Data'!$J$27)</c:f>
              <c:numCache>
                <c:formatCode>General</c:formatCode>
                <c:ptCount val="2"/>
                <c:pt idx="0">
                  <c:v>21</c:v>
                </c:pt>
                <c:pt idx="1">
                  <c:v>8</c:v>
                </c:pt>
              </c:numCache>
            </c:numRef>
          </c:val>
        </c:ser>
        <c:gapWidth val="0"/>
        <c:overlap val="100"/>
        <c:axId val="73371008"/>
        <c:axId val="73376896"/>
      </c:barChart>
      <c:catAx>
        <c:axId val="73371008"/>
        <c:scaling>
          <c:orientation val="minMax"/>
        </c:scaling>
        <c:delete val="1"/>
        <c:axPos val="b"/>
        <c:tickLblPos val="none"/>
        <c:crossAx val="73376896"/>
        <c:crosses val="autoZero"/>
        <c:auto val="1"/>
        <c:lblAlgn val="ctr"/>
        <c:lblOffset val="100"/>
      </c:catAx>
      <c:valAx>
        <c:axId val="73376896"/>
        <c:scaling>
          <c:orientation val="minMax"/>
        </c:scaling>
        <c:delete val="1"/>
        <c:axPos val="l"/>
        <c:numFmt formatCode="General" sourceLinked="1"/>
        <c:tickLblPos val="none"/>
        <c:crossAx val="73371008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Data'!$M$25,'North-South Data'!$M$27)</c:f>
              <c:numCache>
                <c:formatCode>General</c:formatCode>
                <c:ptCount val="2"/>
                <c:pt idx="0">
                  <c:v>19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3405184"/>
        <c:axId val="73406720"/>
      </c:barChart>
      <c:catAx>
        <c:axId val="73405184"/>
        <c:scaling>
          <c:orientation val="minMax"/>
        </c:scaling>
        <c:delete val="1"/>
        <c:axPos val="b"/>
        <c:tickLblPos val="none"/>
        <c:crossAx val="73406720"/>
        <c:crosses val="autoZero"/>
        <c:auto val="1"/>
        <c:lblAlgn val="ctr"/>
        <c:lblOffset val="100"/>
      </c:catAx>
      <c:valAx>
        <c:axId val="73406720"/>
        <c:scaling>
          <c:orientation val="minMax"/>
        </c:scaling>
        <c:delete val="1"/>
        <c:axPos val="l"/>
        <c:numFmt formatCode="General" sourceLinked="1"/>
        <c:tickLblPos val="none"/>
        <c:crossAx val="73405184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val>
            <c:numRef>
              <c:f>('North-South Data'!$J$18,'North-South Data'!$J$20)</c:f>
              <c:numCache>
                <c:formatCode>General</c:formatCode>
                <c:ptCount val="2"/>
                <c:pt idx="0">
                  <c:v>15</c:v>
                </c:pt>
                <c:pt idx="1">
                  <c:v>9</c:v>
                </c:pt>
              </c:numCache>
            </c:numRef>
          </c:val>
        </c:ser>
        <c:gapWidth val="0"/>
        <c:overlap val="100"/>
        <c:axId val="73422720"/>
        <c:axId val="73424256"/>
      </c:barChart>
      <c:catAx>
        <c:axId val="73422720"/>
        <c:scaling>
          <c:orientation val="minMax"/>
        </c:scaling>
        <c:delete val="1"/>
        <c:axPos val="b"/>
        <c:tickLblPos val="none"/>
        <c:crossAx val="73424256"/>
        <c:crosses val="autoZero"/>
        <c:auto val="1"/>
        <c:lblAlgn val="ctr"/>
        <c:lblOffset val="100"/>
      </c:catAx>
      <c:valAx>
        <c:axId val="73424256"/>
        <c:scaling>
          <c:orientation val="minMax"/>
        </c:scaling>
        <c:delete val="1"/>
        <c:axPos val="l"/>
        <c:numFmt formatCode="General" sourceLinked="1"/>
        <c:tickLblPos val="none"/>
        <c:crossAx val="73422720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Data'!$G$18,'North-South Data'!$G$20)</c:f>
              <c:numCache>
                <c:formatCode>General</c:formatCode>
                <c:ptCount val="2"/>
                <c:pt idx="0">
                  <c:v>19</c:v>
                </c:pt>
                <c:pt idx="1">
                  <c:v>7</c:v>
                </c:pt>
              </c:numCache>
            </c:numRef>
          </c:val>
        </c:ser>
        <c:gapWidth val="0"/>
        <c:overlap val="100"/>
        <c:axId val="73452544"/>
        <c:axId val="73462528"/>
      </c:barChart>
      <c:catAx>
        <c:axId val="73452544"/>
        <c:scaling>
          <c:orientation val="minMax"/>
        </c:scaling>
        <c:delete val="1"/>
        <c:axPos val="b"/>
        <c:tickLblPos val="none"/>
        <c:crossAx val="73462528"/>
        <c:crosses val="autoZero"/>
        <c:auto val="1"/>
        <c:lblAlgn val="ctr"/>
        <c:lblOffset val="100"/>
      </c:catAx>
      <c:valAx>
        <c:axId val="73462528"/>
        <c:scaling>
          <c:orientation val="minMax"/>
        </c:scaling>
        <c:delete val="1"/>
        <c:axPos val="l"/>
        <c:numFmt formatCode="General" sourceLinked="1"/>
        <c:tickLblPos val="none"/>
        <c:crossAx val="73452544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Lbls>
            <c:dLbl>
              <c:idx val="1"/>
              <c:layout>
                <c:manualLayout>
                  <c:x val="-7.0175438596491333E-3"/>
                  <c:y val="-9.1954022988505746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Val val="1"/>
            </c:dLbl>
            <c:showVal val="1"/>
          </c:dLbls>
          <c:val>
            <c:numRef>
              <c:f>('North-South Data'!$D$11,'North-South Data'!$D$13)</c:f>
              <c:numCache>
                <c:formatCode>General</c:formatCode>
                <c:ptCount val="2"/>
                <c:pt idx="0">
                  <c:v>9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3500160"/>
        <c:axId val="73501696"/>
      </c:barChart>
      <c:catAx>
        <c:axId val="73500160"/>
        <c:scaling>
          <c:orientation val="minMax"/>
        </c:scaling>
        <c:delete val="1"/>
        <c:axPos val="b"/>
        <c:tickLblPos val="none"/>
        <c:crossAx val="73501696"/>
        <c:crosses val="autoZero"/>
        <c:auto val="1"/>
        <c:lblAlgn val="ctr"/>
        <c:lblOffset val="100"/>
      </c:catAx>
      <c:valAx>
        <c:axId val="73501696"/>
        <c:scaling>
          <c:orientation val="minMax"/>
        </c:scaling>
        <c:delete val="1"/>
        <c:axPos val="l"/>
        <c:numFmt formatCode="General" sourceLinked="1"/>
        <c:tickLblPos val="none"/>
        <c:crossAx val="73500160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Data'!$D$4,'East West Data'!$D$6)</c:f>
              <c:numCache>
                <c:formatCode>General</c:formatCode>
                <c:ptCount val="2"/>
                <c:pt idx="0">
                  <c:v>32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3144960"/>
        <c:axId val="73171328"/>
      </c:barChart>
      <c:catAx>
        <c:axId val="73144960"/>
        <c:scaling>
          <c:orientation val="minMax"/>
        </c:scaling>
        <c:delete val="1"/>
        <c:axPos val="l"/>
        <c:tickLblPos val="none"/>
        <c:crossAx val="73171328"/>
        <c:crosses val="autoZero"/>
        <c:auto val="1"/>
        <c:lblAlgn val="ctr"/>
        <c:lblOffset val="100"/>
      </c:catAx>
      <c:valAx>
        <c:axId val="73171328"/>
        <c:scaling>
          <c:orientation val="minMax"/>
        </c:scaling>
        <c:delete val="1"/>
        <c:axPos val="b"/>
        <c:numFmt formatCode="General" sourceLinked="1"/>
        <c:tickLblPos val="none"/>
        <c:crossAx val="7314496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Val val="1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Val val="1"/>
            </c:dLbl>
            <c:delete val="1"/>
          </c:dLbls>
          <c:val>
            <c:numRef>
              <c:f>('East-West Data'!$D$25,'East-West Data'!$D$27)</c:f>
              <c:numCache>
                <c:formatCode>General</c:formatCode>
                <c:ptCount val="2"/>
                <c:pt idx="0">
                  <c:v>16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2170496"/>
        <c:axId val="72192768"/>
      </c:barChart>
      <c:catAx>
        <c:axId val="72170496"/>
        <c:scaling>
          <c:orientation val="minMax"/>
        </c:scaling>
        <c:delete val="1"/>
        <c:axPos val="l"/>
        <c:tickLblPos val="none"/>
        <c:crossAx val="72192768"/>
        <c:crosses val="autoZero"/>
        <c:auto val="1"/>
        <c:lblAlgn val="ctr"/>
        <c:lblOffset val="100"/>
      </c:catAx>
      <c:valAx>
        <c:axId val="72192768"/>
        <c:scaling>
          <c:orientation val="minMax"/>
        </c:scaling>
        <c:delete val="1"/>
        <c:axPos val="b"/>
        <c:numFmt formatCode="General" sourceLinked="1"/>
        <c:tickLblPos val="none"/>
        <c:crossAx val="7217049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Data'!$D$11,'East West Data'!$D$13)</c:f>
              <c:numCache>
                <c:formatCode>General</c:formatCode>
                <c:ptCount val="2"/>
                <c:pt idx="0">
                  <c:v>38</c:v>
                </c:pt>
                <c:pt idx="1">
                  <c:v>8</c:v>
                </c:pt>
              </c:numCache>
            </c:numRef>
          </c:val>
        </c:ser>
        <c:gapWidth val="0"/>
        <c:overlap val="100"/>
        <c:axId val="73535488"/>
        <c:axId val="73537024"/>
      </c:barChart>
      <c:catAx>
        <c:axId val="73535488"/>
        <c:scaling>
          <c:orientation val="minMax"/>
        </c:scaling>
        <c:delete val="1"/>
        <c:axPos val="l"/>
        <c:tickLblPos val="none"/>
        <c:crossAx val="73537024"/>
        <c:crosses val="autoZero"/>
        <c:auto val="1"/>
        <c:lblAlgn val="ctr"/>
        <c:lblOffset val="100"/>
      </c:catAx>
      <c:valAx>
        <c:axId val="73537024"/>
        <c:scaling>
          <c:orientation val="minMax"/>
        </c:scaling>
        <c:delete val="1"/>
        <c:axPos val="b"/>
        <c:numFmt formatCode="General" sourceLinked="1"/>
        <c:tickLblPos val="none"/>
        <c:crossAx val="7353548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Data'!$D$18,'East West Data'!$D$20)</c:f>
              <c:numCache>
                <c:formatCode>General</c:formatCode>
                <c:ptCount val="2"/>
                <c:pt idx="0">
                  <c:v>28</c:v>
                </c:pt>
                <c:pt idx="1">
                  <c:v>9</c:v>
                </c:pt>
              </c:numCache>
            </c:numRef>
          </c:val>
        </c:ser>
        <c:gapWidth val="0"/>
        <c:overlap val="100"/>
        <c:axId val="73573504"/>
        <c:axId val="73575040"/>
      </c:barChart>
      <c:catAx>
        <c:axId val="73573504"/>
        <c:scaling>
          <c:orientation val="minMax"/>
        </c:scaling>
        <c:delete val="1"/>
        <c:axPos val="l"/>
        <c:tickLblPos val="none"/>
        <c:crossAx val="73575040"/>
        <c:crosses val="autoZero"/>
        <c:auto val="1"/>
        <c:lblAlgn val="ctr"/>
        <c:lblOffset val="100"/>
      </c:catAx>
      <c:valAx>
        <c:axId val="73575040"/>
        <c:scaling>
          <c:orientation val="minMax"/>
        </c:scaling>
        <c:delete val="1"/>
        <c:axPos val="b"/>
        <c:numFmt formatCode="General" sourceLinked="1"/>
        <c:tickLblPos val="none"/>
        <c:crossAx val="7357350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Lbls>
            <c:dLbl>
              <c:idx val="1"/>
              <c:layout>
                <c:manualLayout>
                  <c:x val="2.777777777777789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Data'!$D$25,'East West Data'!$D$27)</c:f>
              <c:numCache>
                <c:formatCode>General</c:formatCode>
                <c:ptCount val="2"/>
                <c:pt idx="0">
                  <c:v>16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3599232"/>
        <c:axId val="73609216"/>
      </c:barChart>
      <c:catAx>
        <c:axId val="73599232"/>
        <c:scaling>
          <c:orientation val="minMax"/>
        </c:scaling>
        <c:delete val="1"/>
        <c:axPos val="l"/>
        <c:tickLblPos val="none"/>
        <c:crossAx val="73609216"/>
        <c:crosses val="autoZero"/>
        <c:auto val="1"/>
        <c:lblAlgn val="ctr"/>
        <c:lblOffset val="100"/>
      </c:catAx>
      <c:valAx>
        <c:axId val="73609216"/>
        <c:scaling>
          <c:orientation val="minMax"/>
        </c:scaling>
        <c:delete val="1"/>
        <c:axPos val="b"/>
        <c:numFmt formatCode="General" sourceLinked="1"/>
        <c:tickLblPos val="none"/>
        <c:crossAx val="7359923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Data'!$D$32,'East West Data'!$D$34)</c:f>
              <c:numCache>
                <c:formatCode>General</c:formatCode>
                <c:ptCount val="2"/>
                <c:pt idx="0">
                  <c:v>29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3616768"/>
        <c:axId val="73639040"/>
      </c:barChart>
      <c:catAx>
        <c:axId val="73616768"/>
        <c:scaling>
          <c:orientation val="minMax"/>
        </c:scaling>
        <c:delete val="1"/>
        <c:axPos val="l"/>
        <c:tickLblPos val="none"/>
        <c:crossAx val="73639040"/>
        <c:crosses val="autoZero"/>
        <c:auto val="1"/>
        <c:lblAlgn val="ctr"/>
        <c:lblOffset val="100"/>
      </c:catAx>
      <c:valAx>
        <c:axId val="73639040"/>
        <c:scaling>
          <c:orientation val="minMax"/>
        </c:scaling>
        <c:delete val="1"/>
        <c:axPos val="b"/>
        <c:numFmt formatCode="General" sourceLinked="1"/>
        <c:tickLblPos val="none"/>
        <c:crossAx val="7361676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Lbls>
            <c:dLbl>
              <c:idx val="1"/>
              <c:layout>
                <c:manualLayout>
                  <c:x val="1.666666666666669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Data'!$G$4,'East West Data'!$G$6)</c:f>
              <c:numCache>
                <c:formatCode>General</c:formatCode>
                <c:ptCount val="2"/>
                <c:pt idx="0">
                  <c:v>20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3763456"/>
        <c:axId val="73773440"/>
      </c:barChart>
      <c:catAx>
        <c:axId val="73763456"/>
        <c:scaling>
          <c:orientation val="minMax"/>
        </c:scaling>
        <c:delete val="1"/>
        <c:axPos val="l"/>
        <c:tickLblPos val="none"/>
        <c:crossAx val="73773440"/>
        <c:crosses val="autoZero"/>
        <c:auto val="1"/>
        <c:lblAlgn val="ctr"/>
        <c:lblOffset val="100"/>
      </c:catAx>
      <c:valAx>
        <c:axId val="73773440"/>
        <c:scaling>
          <c:orientation val="minMax"/>
        </c:scaling>
        <c:delete val="1"/>
        <c:axPos val="b"/>
        <c:numFmt formatCode="General" sourceLinked="1"/>
        <c:tickLblPos val="none"/>
        <c:crossAx val="7376345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Data'!$J$4,'East West Data'!$J$6)</c:f>
              <c:numCache>
                <c:formatCode>General</c:formatCode>
                <c:ptCount val="2"/>
                <c:pt idx="0">
                  <c:v>21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3932800"/>
        <c:axId val="73934336"/>
      </c:barChart>
      <c:catAx>
        <c:axId val="73932800"/>
        <c:scaling>
          <c:orientation val="minMax"/>
        </c:scaling>
        <c:delete val="1"/>
        <c:axPos val="l"/>
        <c:tickLblPos val="none"/>
        <c:crossAx val="73934336"/>
        <c:crosses val="autoZero"/>
        <c:auto val="1"/>
        <c:lblAlgn val="ctr"/>
        <c:lblOffset val="100"/>
      </c:catAx>
      <c:valAx>
        <c:axId val="73934336"/>
        <c:scaling>
          <c:orientation val="minMax"/>
        </c:scaling>
        <c:delete val="1"/>
        <c:axPos val="b"/>
        <c:numFmt formatCode="General" sourceLinked="1"/>
        <c:tickLblPos val="none"/>
        <c:crossAx val="7393280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Data'!$M$4,'East West Data'!$M$6)</c:f>
              <c:numCache>
                <c:formatCode>General</c:formatCode>
                <c:ptCount val="2"/>
                <c:pt idx="0">
                  <c:v>14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3958528"/>
        <c:axId val="73960064"/>
      </c:barChart>
      <c:catAx>
        <c:axId val="73958528"/>
        <c:scaling>
          <c:orientation val="minMax"/>
        </c:scaling>
        <c:delete val="1"/>
        <c:axPos val="l"/>
        <c:tickLblPos val="none"/>
        <c:crossAx val="73960064"/>
        <c:crosses val="autoZero"/>
        <c:auto val="1"/>
        <c:lblAlgn val="ctr"/>
        <c:lblOffset val="100"/>
      </c:catAx>
      <c:valAx>
        <c:axId val="73960064"/>
        <c:scaling>
          <c:orientation val="minMax"/>
        </c:scaling>
        <c:delete val="1"/>
        <c:axPos val="b"/>
        <c:numFmt formatCode="General" sourceLinked="1"/>
        <c:tickLblPos val="none"/>
        <c:crossAx val="73958528"/>
        <c:crosses val="autoZero"/>
        <c:crossBetween val="between"/>
      </c:valAx>
      <c:spPr>
        <a:ln w="25400">
          <a:noFill/>
        </a:ln>
      </c:spPr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Data'!$G$11,'East West Data'!$G$13)</c:f>
              <c:numCache>
                <c:formatCode>General</c:formatCode>
                <c:ptCount val="2"/>
                <c:pt idx="0">
                  <c:v>15</c:v>
                </c:pt>
                <c:pt idx="1">
                  <c:v>4</c:v>
                </c:pt>
              </c:numCache>
            </c:numRef>
          </c:val>
        </c:ser>
        <c:gapWidth val="0"/>
        <c:overlap val="100"/>
        <c:axId val="73795840"/>
        <c:axId val="73797632"/>
      </c:barChart>
      <c:catAx>
        <c:axId val="73795840"/>
        <c:scaling>
          <c:orientation val="minMax"/>
        </c:scaling>
        <c:delete val="1"/>
        <c:axPos val="l"/>
        <c:tickLblPos val="none"/>
        <c:crossAx val="73797632"/>
        <c:crosses val="autoZero"/>
        <c:auto val="1"/>
        <c:lblAlgn val="ctr"/>
        <c:lblOffset val="100"/>
      </c:catAx>
      <c:valAx>
        <c:axId val="73797632"/>
        <c:scaling>
          <c:orientation val="minMax"/>
        </c:scaling>
        <c:delete val="1"/>
        <c:axPos val="b"/>
        <c:numFmt formatCode="General" sourceLinked="1"/>
        <c:tickLblPos val="none"/>
        <c:crossAx val="7379584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Data'!$J$11,'East West Data'!$J$13)</c:f>
              <c:numCache>
                <c:formatCode>General</c:formatCode>
                <c:ptCount val="2"/>
                <c:pt idx="0">
                  <c:v>11</c:v>
                </c:pt>
                <c:pt idx="1">
                  <c:v>7</c:v>
                </c:pt>
              </c:numCache>
            </c:numRef>
          </c:val>
        </c:ser>
        <c:gapWidth val="0"/>
        <c:overlap val="100"/>
        <c:axId val="73809280"/>
        <c:axId val="73827456"/>
      </c:barChart>
      <c:catAx>
        <c:axId val="73809280"/>
        <c:scaling>
          <c:orientation val="minMax"/>
        </c:scaling>
        <c:delete val="1"/>
        <c:axPos val="l"/>
        <c:tickLblPos val="none"/>
        <c:crossAx val="73827456"/>
        <c:crosses val="autoZero"/>
        <c:auto val="1"/>
        <c:lblAlgn val="ctr"/>
        <c:lblOffset val="100"/>
      </c:catAx>
      <c:valAx>
        <c:axId val="73827456"/>
        <c:scaling>
          <c:orientation val="minMax"/>
        </c:scaling>
        <c:delete val="1"/>
        <c:axPos val="b"/>
        <c:numFmt formatCode="General" sourceLinked="1"/>
        <c:tickLblPos val="none"/>
        <c:crossAx val="7380928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Data'!$M$11,'East West Data'!$M$13)</c:f>
              <c:numCache>
                <c:formatCode>General</c:formatCode>
                <c:ptCount val="2"/>
                <c:pt idx="0">
                  <c:v>16</c:v>
                </c:pt>
                <c:pt idx="1">
                  <c:v>10</c:v>
                </c:pt>
              </c:numCache>
            </c:numRef>
          </c:val>
        </c:ser>
        <c:gapWidth val="0"/>
        <c:overlap val="100"/>
        <c:axId val="74072832"/>
        <c:axId val="74074368"/>
      </c:barChart>
      <c:catAx>
        <c:axId val="74072832"/>
        <c:scaling>
          <c:orientation val="minMax"/>
        </c:scaling>
        <c:delete val="1"/>
        <c:axPos val="l"/>
        <c:tickLblPos val="none"/>
        <c:crossAx val="74074368"/>
        <c:crosses val="autoZero"/>
        <c:auto val="1"/>
        <c:lblAlgn val="ctr"/>
        <c:lblOffset val="100"/>
      </c:catAx>
      <c:valAx>
        <c:axId val="74074368"/>
        <c:scaling>
          <c:orientation val="minMax"/>
        </c:scaling>
        <c:delete val="1"/>
        <c:axPos val="b"/>
        <c:numFmt formatCode="General" sourceLinked="1"/>
        <c:tickLblPos val="none"/>
        <c:crossAx val="7407283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('East-West Data'!$D$32,'East-West Data'!$D$34)</c:f>
              <c:numCache>
                <c:formatCode>General</c:formatCode>
                <c:ptCount val="2"/>
                <c:pt idx="0">
                  <c:v>29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2199168"/>
        <c:axId val="72209152"/>
      </c:barChart>
      <c:catAx>
        <c:axId val="72199168"/>
        <c:scaling>
          <c:orientation val="minMax"/>
        </c:scaling>
        <c:delete val="1"/>
        <c:axPos val="l"/>
        <c:tickLblPos val="none"/>
        <c:crossAx val="72209152"/>
        <c:crosses val="autoZero"/>
        <c:auto val="1"/>
        <c:lblAlgn val="ctr"/>
        <c:lblOffset val="100"/>
      </c:catAx>
      <c:valAx>
        <c:axId val="72209152"/>
        <c:scaling>
          <c:orientation val="minMax"/>
        </c:scaling>
        <c:delete val="1"/>
        <c:axPos val="b"/>
        <c:numFmt formatCode="General" sourceLinked="1"/>
        <c:tickLblPos val="none"/>
        <c:crossAx val="7219916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Data'!$G$18,'East West Data'!$G$20)</c:f>
              <c:numCache>
                <c:formatCode>General</c:formatCode>
                <c:ptCount val="2"/>
                <c:pt idx="0">
                  <c:v>16</c:v>
                </c:pt>
                <c:pt idx="1">
                  <c:v>10</c:v>
                </c:pt>
              </c:numCache>
            </c:numRef>
          </c:val>
        </c:ser>
        <c:gapWidth val="0"/>
        <c:overlap val="100"/>
        <c:axId val="74094464"/>
        <c:axId val="74096000"/>
      </c:barChart>
      <c:catAx>
        <c:axId val="74094464"/>
        <c:scaling>
          <c:orientation val="minMax"/>
        </c:scaling>
        <c:delete val="1"/>
        <c:axPos val="l"/>
        <c:tickLblPos val="none"/>
        <c:crossAx val="74096000"/>
        <c:crosses val="autoZero"/>
        <c:auto val="1"/>
        <c:lblAlgn val="ctr"/>
        <c:lblOffset val="100"/>
      </c:catAx>
      <c:valAx>
        <c:axId val="74096000"/>
        <c:scaling>
          <c:orientation val="minMax"/>
        </c:scaling>
        <c:delete val="1"/>
        <c:axPos val="b"/>
        <c:numFmt formatCode="General" sourceLinked="1"/>
        <c:tickLblPos val="none"/>
        <c:crossAx val="7409446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Data'!$J$18,'East West Data'!$J$20)</c:f>
              <c:numCache>
                <c:formatCode>General</c:formatCode>
                <c:ptCount val="2"/>
                <c:pt idx="0">
                  <c:v>19</c:v>
                </c:pt>
                <c:pt idx="1">
                  <c:v>8</c:v>
                </c:pt>
              </c:numCache>
            </c:numRef>
          </c:val>
        </c:ser>
        <c:gapWidth val="0"/>
        <c:overlap val="100"/>
        <c:axId val="73993216"/>
        <c:axId val="73999104"/>
      </c:barChart>
      <c:catAx>
        <c:axId val="73993216"/>
        <c:scaling>
          <c:orientation val="minMax"/>
        </c:scaling>
        <c:delete val="1"/>
        <c:axPos val="l"/>
        <c:tickLblPos val="none"/>
        <c:crossAx val="73999104"/>
        <c:crosses val="autoZero"/>
        <c:auto val="1"/>
        <c:lblAlgn val="ctr"/>
        <c:lblOffset val="100"/>
      </c:catAx>
      <c:valAx>
        <c:axId val="73999104"/>
        <c:scaling>
          <c:orientation val="minMax"/>
        </c:scaling>
        <c:delete val="1"/>
        <c:axPos val="b"/>
        <c:numFmt formatCode="General" sourceLinked="1"/>
        <c:tickLblPos val="none"/>
        <c:crossAx val="7399321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Data'!$G$25,'East West Data'!$G$27)</c:f>
              <c:numCache>
                <c:formatCode>General</c:formatCode>
                <c:ptCount val="2"/>
                <c:pt idx="0">
                  <c:v>12</c:v>
                </c:pt>
                <c:pt idx="1">
                  <c:v>5</c:v>
                </c:pt>
              </c:numCache>
            </c:numRef>
          </c:val>
        </c:ser>
        <c:gapWidth val="0"/>
        <c:overlap val="100"/>
        <c:axId val="74039680"/>
        <c:axId val="74041216"/>
      </c:barChart>
      <c:catAx>
        <c:axId val="74039680"/>
        <c:scaling>
          <c:orientation val="minMax"/>
        </c:scaling>
        <c:delete val="1"/>
        <c:axPos val="l"/>
        <c:tickLblPos val="none"/>
        <c:crossAx val="74041216"/>
        <c:crosses val="autoZero"/>
        <c:auto val="1"/>
        <c:lblAlgn val="ctr"/>
        <c:lblOffset val="100"/>
      </c:catAx>
      <c:valAx>
        <c:axId val="74041216"/>
        <c:scaling>
          <c:orientation val="minMax"/>
        </c:scaling>
        <c:delete val="1"/>
        <c:axPos val="b"/>
        <c:numFmt formatCode="General" sourceLinked="1"/>
        <c:tickLblPos val="none"/>
        <c:crossAx val="7403968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3.333333333333334E-2"/>
          <c:y val="6.0185185185185147E-2"/>
          <c:w val="0.93888888888888988"/>
          <c:h val="0.89814814814814814"/>
        </c:manualLayout>
      </c:layout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Data'!$M$18,'East West Data'!$M$20)</c:f>
              <c:numCache>
                <c:formatCode>General</c:formatCode>
                <c:ptCount val="2"/>
                <c:pt idx="0">
                  <c:v>16</c:v>
                </c:pt>
                <c:pt idx="1">
                  <c:v>15</c:v>
                </c:pt>
              </c:numCache>
            </c:numRef>
          </c:val>
        </c:ser>
        <c:gapWidth val="0"/>
        <c:overlap val="100"/>
        <c:axId val="74196480"/>
        <c:axId val="74198016"/>
      </c:barChart>
      <c:catAx>
        <c:axId val="74196480"/>
        <c:scaling>
          <c:orientation val="minMax"/>
        </c:scaling>
        <c:delete val="1"/>
        <c:axPos val="l"/>
        <c:tickLblPos val="none"/>
        <c:crossAx val="74198016"/>
        <c:crosses val="autoZero"/>
        <c:auto val="1"/>
        <c:lblAlgn val="ctr"/>
        <c:lblOffset val="100"/>
      </c:catAx>
      <c:valAx>
        <c:axId val="74198016"/>
        <c:scaling>
          <c:logBase val="10"/>
          <c:orientation val="minMax"/>
        </c:scaling>
        <c:delete val="1"/>
        <c:axPos val="b"/>
        <c:numFmt formatCode="General" sourceLinked="1"/>
        <c:tickLblPos val="none"/>
        <c:crossAx val="74196480"/>
        <c:crosses val="autoZero"/>
        <c:crossBetween val="between"/>
      </c:valAx>
      <c:spPr>
        <a:ln w="25400">
          <a:noFill/>
        </a:ln>
      </c:spPr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Data'!$J$25,'East West Data'!$J$27)</c:f>
              <c:numCache>
                <c:formatCode>General</c:formatCode>
                <c:ptCount val="2"/>
                <c:pt idx="0">
                  <c:v>12</c:v>
                </c:pt>
                <c:pt idx="1">
                  <c:v>9</c:v>
                </c:pt>
              </c:numCache>
            </c:numRef>
          </c:val>
        </c:ser>
        <c:gapWidth val="0"/>
        <c:overlap val="100"/>
        <c:axId val="74226304"/>
        <c:axId val="74236288"/>
      </c:barChart>
      <c:catAx>
        <c:axId val="74226304"/>
        <c:scaling>
          <c:orientation val="minMax"/>
        </c:scaling>
        <c:delete val="1"/>
        <c:axPos val="l"/>
        <c:tickLblPos val="none"/>
        <c:crossAx val="74236288"/>
        <c:crosses val="autoZero"/>
        <c:auto val="1"/>
        <c:lblAlgn val="ctr"/>
        <c:lblOffset val="100"/>
      </c:catAx>
      <c:valAx>
        <c:axId val="74236288"/>
        <c:scaling>
          <c:orientation val="minMax"/>
        </c:scaling>
        <c:delete val="1"/>
        <c:axPos val="b"/>
        <c:numFmt formatCode="General" sourceLinked="1"/>
        <c:tickLblPos val="none"/>
        <c:crossAx val="7422630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Data'!$M$25,'East West Data'!$M$27)</c:f>
              <c:numCache>
                <c:formatCode>General</c:formatCode>
                <c:ptCount val="2"/>
                <c:pt idx="0">
                  <c:v>14</c:v>
                </c:pt>
                <c:pt idx="1">
                  <c:v>9</c:v>
                </c:pt>
              </c:numCache>
            </c:numRef>
          </c:val>
        </c:ser>
        <c:gapWidth val="0"/>
        <c:overlap val="100"/>
        <c:axId val="74121216"/>
        <c:axId val="74122752"/>
      </c:barChart>
      <c:catAx>
        <c:axId val="74121216"/>
        <c:scaling>
          <c:orientation val="minMax"/>
        </c:scaling>
        <c:delete val="1"/>
        <c:axPos val="l"/>
        <c:tickLblPos val="none"/>
        <c:crossAx val="74122752"/>
        <c:crosses val="autoZero"/>
        <c:auto val="1"/>
        <c:lblAlgn val="ctr"/>
        <c:lblOffset val="100"/>
      </c:catAx>
      <c:valAx>
        <c:axId val="74122752"/>
        <c:scaling>
          <c:orientation val="minMax"/>
        </c:scaling>
        <c:delete val="1"/>
        <c:axPos val="b"/>
        <c:numFmt formatCode="General" sourceLinked="1"/>
        <c:tickLblPos val="none"/>
        <c:crossAx val="7412121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Data'!$G$32,'East West Data'!$G$34)</c:f>
              <c:numCache>
                <c:formatCode>General</c:formatCode>
                <c:ptCount val="2"/>
                <c:pt idx="0">
                  <c:v>19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4146944"/>
        <c:axId val="74148480"/>
      </c:barChart>
      <c:catAx>
        <c:axId val="74146944"/>
        <c:scaling>
          <c:orientation val="minMax"/>
        </c:scaling>
        <c:delete val="1"/>
        <c:axPos val="l"/>
        <c:tickLblPos val="none"/>
        <c:crossAx val="74148480"/>
        <c:crosses val="autoZero"/>
        <c:auto val="1"/>
        <c:lblAlgn val="ctr"/>
        <c:lblOffset val="100"/>
      </c:catAx>
      <c:valAx>
        <c:axId val="74148480"/>
        <c:scaling>
          <c:orientation val="minMax"/>
        </c:scaling>
        <c:delete val="1"/>
        <c:axPos val="b"/>
        <c:numFmt formatCode="General" sourceLinked="1"/>
        <c:tickLblPos val="none"/>
        <c:crossAx val="7414694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Data'!$J$32,'East West Data'!$J$34)</c:f>
              <c:numCache>
                <c:formatCode>General</c:formatCode>
                <c:ptCount val="2"/>
                <c:pt idx="0">
                  <c:v>18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4176768"/>
        <c:axId val="72810496"/>
      </c:barChart>
      <c:catAx>
        <c:axId val="74176768"/>
        <c:scaling>
          <c:orientation val="minMax"/>
        </c:scaling>
        <c:delete val="1"/>
        <c:axPos val="l"/>
        <c:tickLblPos val="none"/>
        <c:crossAx val="72810496"/>
        <c:crosses val="autoZero"/>
        <c:auto val="1"/>
        <c:lblAlgn val="ctr"/>
        <c:lblOffset val="100"/>
      </c:catAx>
      <c:valAx>
        <c:axId val="72810496"/>
        <c:scaling>
          <c:orientation val="minMax"/>
        </c:scaling>
        <c:delete val="1"/>
        <c:axPos val="b"/>
        <c:numFmt formatCode="General" sourceLinked="1"/>
        <c:tickLblPos val="none"/>
        <c:crossAx val="7417676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 West Data'!$M$32,'East West Data'!$M$34)</c:f>
              <c:numCache>
                <c:formatCode>General</c:formatCode>
                <c:ptCount val="2"/>
                <c:pt idx="0">
                  <c:v>10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2838528"/>
        <c:axId val="72844416"/>
      </c:barChart>
      <c:catAx>
        <c:axId val="72838528"/>
        <c:scaling>
          <c:orientation val="minMax"/>
        </c:scaling>
        <c:delete val="1"/>
        <c:axPos val="l"/>
        <c:tickLblPos val="none"/>
        <c:crossAx val="72844416"/>
        <c:crosses val="autoZero"/>
        <c:auto val="1"/>
        <c:lblAlgn val="ctr"/>
        <c:lblOffset val="100"/>
      </c:catAx>
      <c:valAx>
        <c:axId val="72844416"/>
        <c:scaling>
          <c:orientation val="minMax"/>
        </c:scaling>
        <c:delete val="1"/>
        <c:axPos val="b"/>
        <c:numFmt formatCode="General" sourceLinked="1"/>
        <c:tickLblPos val="none"/>
        <c:crossAx val="72838528"/>
        <c:crosses val="autoZero"/>
        <c:crossBetween val="between"/>
      </c:valAx>
      <c:spPr>
        <a:ln w="25400">
          <a:noFill/>
        </a:ln>
      </c:spPr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Data'!$D$4,'North-South Data'!$D$6)</c:f>
              <c:numCache>
                <c:formatCode>General</c:formatCode>
                <c:ptCount val="2"/>
                <c:pt idx="0">
                  <c:v>18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3513216"/>
        <c:axId val="74173440"/>
      </c:barChart>
      <c:catAx>
        <c:axId val="73513216"/>
        <c:scaling>
          <c:orientation val="minMax"/>
        </c:scaling>
        <c:delete val="1"/>
        <c:axPos val="b"/>
        <c:tickLblPos val="none"/>
        <c:crossAx val="74173440"/>
        <c:crosses val="autoZero"/>
        <c:auto val="1"/>
        <c:lblAlgn val="ctr"/>
        <c:lblOffset val="100"/>
      </c:catAx>
      <c:valAx>
        <c:axId val="74173440"/>
        <c:scaling>
          <c:orientation val="minMax"/>
        </c:scaling>
        <c:delete val="1"/>
        <c:axPos val="l"/>
        <c:numFmt formatCode="General" sourceLinked="1"/>
        <c:tickLblPos val="none"/>
        <c:crossAx val="7351321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Lbls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</c:dLbl>
            <c:showVal val="1"/>
          </c:dLbls>
          <c:val>
            <c:numRef>
              <c:f>('East-West Data'!$G$4,'East-West Data'!$G$6)</c:f>
              <c:numCache>
                <c:formatCode>General</c:formatCode>
                <c:ptCount val="2"/>
                <c:pt idx="0">
                  <c:v>20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2368128"/>
        <c:axId val="72369664"/>
      </c:barChart>
      <c:catAx>
        <c:axId val="72368128"/>
        <c:scaling>
          <c:orientation val="minMax"/>
        </c:scaling>
        <c:delete val="1"/>
        <c:axPos val="l"/>
        <c:tickLblPos val="none"/>
        <c:crossAx val="72369664"/>
        <c:crosses val="autoZero"/>
        <c:auto val="1"/>
        <c:lblAlgn val="ctr"/>
        <c:lblOffset val="100"/>
      </c:catAx>
      <c:valAx>
        <c:axId val="72369664"/>
        <c:scaling>
          <c:orientation val="minMax"/>
        </c:scaling>
        <c:delete val="1"/>
        <c:axPos val="b"/>
        <c:numFmt formatCode="General" sourceLinked="1"/>
        <c:tickLblPos val="none"/>
        <c:crossAx val="7236812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Data'!$G$4,'North-South Data'!$G$6)</c:f>
              <c:numCache>
                <c:formatCode>General</c:formatCode>
                <c:ptCount val="2"/>
                <c:pt idx="0">
                  <c:v>17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4329088"/>
        <c:axId val="74334976"/>
      </c:barChart>
      <c:catAx>
        <c:axId val="74329088"/>
        <c:scaling>
          <c:orientation val="minMax"/>
        </c:scaling>
        <c:delete val="1"/>
        <c:axPos val="b"/>
        <c:tickLblPos val="none"/>
        <c:crossAx val="74334976"/>
        <c:crosses val="autoZero"/>
        <c:auto val="1"/>
        <c:lblAlgn val="ctr"/>
        <c:lblOffset val="100"/>
      </c:catAx>
      <c:valAx>
        <c:axId val="74334976"/>
        <c:scaling>
          <c:orientation val="minMax"/>
        </c:scaling>
        <c:delete val="1"/>
        <c:axPos val="l"/>
        <c:numFmt formatCode="General" sourceLinked="1"/>
        <c:tickLblPos val="none"/>
        <c:crossAx val="7432908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4.4444444444444502E-2"/>
          <c:y val="6.9444444444444503E-2"/>
          <c:w val="0.79364020122484813"/>
          <c:h val="0.79869969378827843"/>
        </c:manualLayout>
      </c:layout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Data'!$J$4,'North-South Data'!$J$6)</c:f>
              <c:numCache>
                <c:formatCode>General</c:formatCode>
                <c:ptCount val="2"/>
                <c:pt idx="0">
                  <c:v>16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4359168"/>
        <c:axId val="74360704"/>
      </c:barChart>
      <c:catAx>
        <c:axId val="74359168"/>
        <c:scaling>
          <c:orientation val="minMax"/>
        </c:scaling>
        <c:delete val="1"/>
        <c:axPos val="b"/>
        <c:tickLblPos val="none"/>
        <c:crossAx val="74360704"/>
        <c:crosses val="autoZero"/>
        <c:auto val="1"/>
        <c:lblAlgn val="ctr"/>
        <c:lblOffset val="100"/>
      </c:catAx>
      <c:valAx>
        <c:axId val="74360704"/>
        <c:scaling>
          <c:orientation val="minMax"/>
        </c:scaling>
        <c:delete val="1"/>
        <c:axPos val="l"/>
        <c:numFmt formatCode="General" sourceLinked="1"/>
        <c:tickLblPos val="none"/>
        <c:crossAx val="7435916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Data'!$J$18,'North-South Data'!$J$20)</c:f>
              <c:numCache>
                <c:formatCode>General</c:formatCode>
                <c:ptCount val="2"/>
                <c:pt idx="0">
                  <c:v>15</c:v>
                </c:pt>
                <c:pt idx="1">
                  <c:v>11</c:v>
                </c:pt>
              </c:numCache>
            </c:numRef>
          </c:val>
        </c:ser>
        <c:gapWidth val="0"/>
        <c:overlap val="100"/>
        <c:axId val="74368512"/>
        <c:axId val="74370048"/>
      </c:barChart>
      <c:catAx>
        <c:axId val="74368512"/>
        <c:scaling>
          <c:orientation val="minMax"/>
        </c:scaling>
        <c:delete val="1"/>
        <c:axPos val="b"/>
        <c:tickLblPos val="none"/>
        <c:crossAx val="74370048"/>
        <c:crosses val="autoZero"/>
        <c:auto val="1"/>
        <c:lblAlgn val="ctr"/>
        <c:lblOffset val="100"/>
      </c:catAx>
      <c:valAx>
        <c:axId val="74370048"/>
        <c:scaling>
          <c:orientation val="minMax"/>
        </c:scaling>
        <c:delete val="1"/>
        <c:axPos val="l"/>
        <c:numFmt formatCode="General" sourceLinked="1"/>
        <c:tickLblPos val="none"/>
        <c:crossAx val="7436851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Lbls>
            <c:dLbl>
              <c:idx val="1"/>
              <c:layout>
                <c:manualLayout>
                  <c:x val="1.0185067526416074E-16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Val val="1"/>
            </c:dLbl>
            <c:showVal val="1"/>
          </c:dLbls>
          <c:val>
            <c:numRef>
              <c:f>('North-South Data'!$D$11,'North-South Data'!$D$13)</c:f>
              <c:numCache>
                <c:formatCode>General</c:formatCode>
                <c:ptCount val="2"/>
                <c:pt idx="0">
                  <c:v>9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4496640"/>
        <c:axId val="74498432"/>
      </c:barChart>
      <c:catAx>
        <c:axId val="74496640"/>
        <c:scaling>
          <c:orientation val="minMax"/>
        </c:scaling>
        <c:delete val="1"/>
        <c:axPos val="b"/>
        <c:tickLblPos val="none"/>
        <c:crossAx val="74498432"/>
        <c:crosses val="autoZero"/>
        <c:auto val="1"/>
        <c:lblAlgn val="ctr"/>
        <c:lblOffset val="100"/>
      </c:catAx>
      <c:valAx>
        <c:axId val="74498432"/>
        <c:scaling>
          <c:orientation val="minMax"/>
        </c:scaling>
        <c:delete val="1"/>
        <c:axPos val="l"/>
        <c:numFmt formatCode="General" sourceLinked="1"/>
        <c:tickLblPos val="none"/>
        <c:crossAx val="7449664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Data'!$J$11,'North-South Data'!$J$13)</c:f>
              <c:numCache>
                <c:formatCode>General</c:formatCode>
                <c:ptCount val="2"/>
                <c:pt idx="0">
                  <c:v>17</c:v>
                </c:pt>
                <c:pt idx="1">
                  <c:v>12</c:v>
                </c:pt>
              </c:numCache>
            </c:numRef>
          </c:val>
        </c:ser>
        <c:gapWidth val="0"/>
        <c:overlap val="100"/>
        <c:axId val="74513024"/>
        <c:axId val="74535296"/>
      </c:barChart>
      <c:catAx>
        <c:axId val="74513024"/>
        <c:scaling>
          <c:orientation val="minMax"/>
        </c:scaling>
        <c:delete val="1"/>
        <c:axPos val="b"/>
        <c:tickLblPos val="none"/>
        <c:crossAx val="74535296"/>
        <c:crosses val="autoZero"/>
        <c:auto val="1"/>
        <c:lblAlgn val="ctr"/>
        <c:lblOffset val="100"/>
      </c:catAx>
      <c:valAx>
        <c:axId val="74535296"/>
        <c:scaling>
          <c:orientation val="minMax"/>
        </c:scaling>
        <c:delete val="1"/>
        <c:axPos val="l"/>
        <c:numFmt formatCode="General" sourceLinked="1"/>
        <c:tickLblPos val="none"/>
        <c:crossAx val="7451302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Data'!$M$11,'North-South Data'!$M$13)</c:f>
              <c:numCache>
                <c:formatCode>General</c:formatCode>
                <c:ptCount val="2"/>
                <c:pt idx="0">
                  <c:v>18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4555392"/>
        <c:axId val="74556928"/>
      </c:barChart>
      <c:catAx>
        <c:axId val="74555392"/>
        <c:scaling>
          <c:orientation val="minMax"/>
        </c:scaling>
        <c:delete val="1"/>
        <c:axPos val="b"/>
        <c:tickLblPos val="none"/>
        <c:crossAx val="74556928"/>
        <c:crosses val="autoZero"/>
        <c:auto val="1"/>
        <c:lblAlgn val="ctr"/>
        <c:lblOffset val="100"/>
      </c:catAx>
      <c:valAx>
        <c:axId val="74556928"/>
        <c:scaling>
          <c:orientation val="minMax"/>
        </c:scaling>
        <c:delete val="1"/>
        <c:axPos val="l"/>
        <c:numFmt formatCode="General" sourceLinked="1"/>
        <c:tickLblPos val="none"/>
        <c:crossAx val="7455539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Data'!$D$18,'North-South Data'!$D$20)</c:f>
              <c:numCache>
                <c:formatCode>General</c:formatCode>
                <c:ptCount val="2"/>
                <c:pt idx="0">
                  <c:v>21</c:v>
                </c:pt>
                <c:pt idx="1">
                  <c:v>6</c:v>
                </c:pt>
              </c:numCache>
            </c:numRef>
          </c:val>
        </c:ser>
        <c:gapWidth val="0"/>
        <c:overlap val="100"/>
        <c:axId val="74585216"/>
        <c:axId val="74586752"/>
      </c:barChart>
      <c:catAx>
        <c:axId val="74585216"/>
        <c:scaling>
          <c:orientation val="minMax"/>
        </c:scaling>
        <c:delete val="1"/>
        <c:axPos val="b"/>
        <c:tickLblPos val="none"/>
        <c:crossAx val="74586752"/>
        <c:crosses val="autoZero"/>
        <c:auto val="1"/>
        <c:lblAlgn val="ctr"/>
        <c:lblOffset val="100"/>
      </c:catAx>
      <c:valAx>
        <c:axId val="74586752"/>
        <c:scaling>
          <c:orientation val="minMax"/>
        </c:scaling>
        <c:delete val="1"/>
        <c:axPos val="l"/>
        <c:numFmt formatCode="General" sourceLinked="1"/>
        <c:tickLblPos val="none"/>
        <c:crossAx val="7458521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Data'!$G$18,'North-South Data'!$G$20)</c:f>
              <c:numCache>
                <c:formatCode>General</c:formatCode>
                <c:ptCount val="2"/>
                <c:pt idx="0">
                  <c:v>19</c:v>
                </c:pt>
                <c:pt idx="1">
                  <c:v>4</c:v>
                </c:pt>
              </c:numCache>
            </c:numRef>
          </c:val>
        </c:ser>
        <c:gapWidth val="0"/>
        <c:overlap val="100"/>
        <c:axId val="74606848"/>
        <c:axId val="74612736"/>
      </c:barChart>
      <c:catAx>
        <c:axId val="74606848"/>
        <c:scaling>
          <c:orientation val="minMax"/>
        </c:scaling>
        <c:delete val="1"/>
        <c:axPos val="b"/>
        <c:tickLblPos val="none"/>
        <c:crossAx val="74612736"/>
        <c:crosses val="autoZero"/>
        <c:auto val="1"/>
        <c:lblAlgn val="ctr"/>
        <c:lblOffset val="100"/>
      </c:catAx>
      <c:valAx>
        <c:axId val="74612736"/>
        <c:scaling>
          <c:orientation val="minMax"/>
        </c:scaling>
        <c:delete val="1"/>
        <c:axPos val="l"/>
        <c:numFmt formatCode="General" sourceLinked="1"/>
        <c:tickLblPos val="none"/>
        <c:crossAx val="7460684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Data'!$M$18,'North-South Data'!$M$20)</c:f>
              <c:numCache>
                <c:formatCode>General</c:formatCode>
                <c:ptCount val="2"/>
                <c:pt idx="0">
                  <c:v>17</c:v>
                </c:pt>
                <c:pt idx="1">
                  <c:v>12</c:v>
                </c:pt>
              </c:numCache>
            </c:numRef>
          </c:val>
        </c:ser>
        <c:gapWidth val="0"/>
        <c:overlap val="100"/>
        <c:axId val="74624384"/>
        <c:axId val="74634368"/>
      </c:barChart>
      <c:catAx>
        <c:axId val="74624384"/>
        <c:scaling>
          <c:orientation val="minMax"/>
        </c:scaling>
        <c:delete val="1"/>
        <c:axPos val="b"/>
        <c:tickLblPos val="none"/>
        <c:crossAx val="74634368"/>
        <c:crosses val="autoZero"/>
        <c:auto val="1"/>
        <c:lblAlgn val="ctr"/>
        <c:lblOffset val="100"/>
      </c:catAx>
      <c:valAx>
        <c:axId val="74634368"/>
        <c:scaling>
          <c:orientation val="minMax"/>
        </c:scaling>
        <c:delete val="1"/>
        <c:axPos val="l"/>
        <c:numFmt formatCode="General" sourceLinked="1"/>
        <c:tickLblPos val="none"/>
        <c:crossAx val="7462438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Data'!$D$25,'North-South Data'!$D$27)</c:f>
              <c:numCache>
                <c:formatCode>General</c:formatCode>
                <c:ptCount val="2"/>
                <c:pt idx="0">
                  <c:v>15</c:v>
                </c:pt>
                <c:pt idx="1">
                  <c:v>4</c:v>
                </c:pt>
              </c:numCache>
            </c:numRef>
          </c:val>
        </c:ser>
        <c:gapWidth val="0"/>
        <c:overlap val="100"/>
        <c:axId val="74650368"/>
        <c:axId val="74651904"/>
      </c:barChart>
      <c:catAx>
        <c:axId val="74650368"/>
        <c:scaling>
          <c:orientation val="minMax"/>
        </c:scaling>
        <c:delete val="1"/>
        <c:axPos val="b"/>
        <c:tickLblPos val="none"/>
        <c:crossAx val="74651904"/>
        <c:crosses val="autoZero"/>
        <c:auto val="1"/>
        <c:lblAlgn val="ctr"/>
        <c:lblOffset val="100"/>
      </c:catAx>
      <c:valAx>
        <c:axId val="74651904"/>
        <c:scaling>
          <c:orientation val="minMax"/>
        </c:scaling>
        <c:delete val="1"/>
        <c:axPos val="l"/>
        <c:numFmt formatCode="General" sourceLinked="1"/>
        <c:tickLblPos val="none"/>
        <c:crossAx val="74650368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('East-West Data'!$G$11,'East-West Data'!$G$13)</c:f>
              <c:numCache>
                <c:formatCode>General</c:formatCode>
                <c:ptCount val="2"/>
                <c:pt idx="0">
                  <c:v>15</c:v>
                </c:pt>
                <c:pt idx="1">
                  <c:v>3</c:v>
                </c:pt>
              </c:numCache>
            </c:numRef>
          </c:val>
        </c:ser>
        <c:gapWidth val="0"/>
        <c:overlap val="100"/>
        <c:axId val="72400896"/>
        <c:axId val="72402432"/>
      </c:barChart>
      <c:catAx>
        <c:axId val="72400896"/>
        <c:scaling>
          <c:orientation val="minMax"/>
        </c:scaling>
        <c:delete val="1"/>
        <c:axPos val="l"/>
        <c:tickLblPos val="none"/>
        <c:crossAx val="72402432"/>
        <c:crosses val="autoZero"/>
        <c:auto val="1"/>
        <c:lblAlgn val="ctr"/>
        <c:lblOffset val="100"/>
      </c:catAx>
      <c:valAx>
        <c:axId val="72402432"/>
        <c:scaling>
          <c:orientation val="minMax"/>
        </c:scaling>
        <c:delete val="1"/>
        <c:axPos val="b"/>
        <c:numFmt formatCode="General" sourceLinked="1"/>
        <c:tickLblPos val="none"/>
        <c:crossAx val="72400896"/>
        <c:crosses val="autoZero"/>
        <c:crossBetween val="between"/>
      </c:valAx>
      <c:spPr>
        <a:noFill/>
      </c:spPr>
    </c:plotArea>
    <c:plotVisOnly val="1"/>
    <c:dispBlanksAs val="gap"/>
  </c:chart>
  <c:spPr>
    <a:solidFill>
      <a:prstClr val="white">
        <a:alpha val="50000"/>
      </a:prstClr>
    </a:solidFill>
  </c:sp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Data'!$G$25,'North-South Data'!$G$27)</c:f>
              <c:numCache>
                <c:formatCode>General</c:formatCode>
                <c:ptCount val="2"/>
                <c:pt idx="0">
                  <c:v>14</c:v>
                </c:pt>
                <c:pt idx="1">
                  <c:v>7</c:v>
                </c:pt>
              </c:numCache>
            </c:numRef>
          </c:val>
        </c:ser>
        <c:gapWidth val="0"/>
        <c:overlap val="100"/>
        <c:axId val="74692480"/>
        <c:axId val="74694016"/>
      </c:barChart>
      <c:catAx>
        <c:axId val="74692480"/>
        <c:scaling>
          <c:orientation val="minMax"/>
        </c:scaling>
        <c:delete val="1"/>
        <c:axPos val="b"/>
        <c:tickLblPos val="none"/>
        <c:crossAx val="74694016"/>
        <c:crosses val="autoZero"/>
        <c:auto val="1"/>
        <c:lblAlgn val="ctr"/>
        <c:lblOffset val="100"/>
      </c:catAx>
      <c:valAx>
        <c:axId val="74694016"/>
        <c:scaling>
          <c:orientation val="minMax"/>
        </c:scaling>
        <c:delete val="1"/>
        <c:axPos val="l"/>
        <c:numFmt formatCode="General" sourceLinked="1"/>
        <c:tickLblPos val="none"/>
        <c:crossAx val="7469248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Data'!$J$25,'North-South Data'!$J$27)</c:f>
              <c:numCache>
                <c:formatCode>General</c:formatCode>
                <c:ptCount val="2"/>
                <c:pt idx="0">
                  <c:v>21</c:v>
                </c:pt>
                <c:pt idx="1">
                  <c:v>12</c:v>
                </c:pt>
              </c:numCache>
            </c:numRef>
          </c:val>
        </c:ser>
        <c:gapWidth val="0"/>
        <c:overlap val="100"/>
        <c:axId val="74718208"/>
        <c:axId val="74740480"/>
      </c:barChart>
      <c:catAx>
        <c:axId val="74718208"/>
        <c:scaling>
          <c:orientation val="minMax"/>
        </c:scaling>
        <c:delete val="1"/>
        <c:axPos val="b"/>
        <c:tickLblPos val="none"/>
        <c:crossAx val="74740480"/>
        <c:crosses val="autoZero"/>
        <c:auto val="1"/>
        <c:lblAlgn val="ctr"/>
        <c:lblOffset val="100"/>
      </c:catAx>
      <c:valAx>
        <c:axId val="74740480"/>
        <c:scaling>
          <c:orientation val="minMax"/>
        </c:scaling>
        <c:delete val="1"/>
        <c:axPos val="l"/>
        <c:numFmt formatCode="General" sourceLinked="1"/>
        <c:tickLblPos val="none"/>
        <c:crossAx val="74718208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Data'!$M$25,'North-South Data'!$M$27)</c:f>
              <c:numCache>
                <c:formatCode>General</c:formatCode>
                <c:ptCount val="2"/>
                <c:pt idx="0">
                  <c:v>19</c:v>
                </c:pt>
                <c:pt idx="1">
                  <c:v>3</c:v>
                </c:pt>
              </c:numCache>
            </c:numRef>
          </c:val>
        </c:ser>
        <c:gapWidth val="0"/>
        <c:overlap val="100"/>
        <c:axId val="74764672"/>
        <c:axId val="74766208"/>
      </c:barChart>
      <c:catAx>
        <c:axId val="74764672"/>
        <c:scaling>
          <c:orientation val="minMax"/>
        </c:scaling>
        <c:delete val="1"/>
        <c:axPos val="b"/>
        <c:tickLblPos val="none"/>
        <c:crossAx val="74766208"/>
        <c:crosses val="autoZero"/>
        <c:auto val="1"/>
        <c:lblAlgn val="ctr"/>
        <c:lblOffset val="100"/>
      </c:catAx>
      <c:valAx>
        <c:axId val="74766208"/>
        <c:scaling>
          <c:orientation val="minMax"/>
        </c:scaling>
        <c:delete val="1"/>
        <c:axPos val="l"/>
        <c:numFmt formatCode="General" sourceLinked="1"/>
        <c:tickLblPos val="none"/>
        <c:crossAx val="74764672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Data'!$D$32,'North-South Data'!$D$34)</c:f>
              <c:numCache>
                <c:formatCode>General</c:formatCode>
                <c:ptCount val="2"/>
                <c:pt idx="0">
                  <c:v>17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4851840"/>
        <c:axId val="74853376"/>
      </c:barChart>
      <c:catAx>
        <c:axId val="74851840"/>
        <c:scaling>
          <c:orientation val="minMax"/>
        </c:scaling>
        <c:delete val="1"/>
        <c:axPos val="b"/>
        <c:tickLblPos val="none"/>
        <c:crossAx val="74853376"/>
        <c:crosses val="autoZero"/>
        <c:auto val="1"/>
        <c:lblAlgn val="ctr"/>
        <c:lblOffset val="100"/>
      </c:catAx>
      <c:valAx>
        <c:axId val="74853376"/>
        <c:scaling>
          <c:orientation val="minMax"/>
        </c:scaling>
        <c:delete val="1"/>
        <c:axPos val="l"/>
        <c:numFmt formatCode="General" sourceLinked="1"/>
        <c:tickLblPos val="none"/>
        <c:crossAx val="74851840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Data'!$G$32,'North-South Data'!$G$34)</c:f>
              <c:numCache>
                <c:formatCode>General</c:formatCode>
                <c:ptCount val="2"/>
                <c:pt idx="0">
                  <c:v>22</c:v>
                </c:pt>
                <c:pt idx="1">
                  <c:v>3</c:v>
                </c:pt>
              </c:numCache>
            </c:numRef>
          </c:val>
        </c:ser>
        <c:gapWidth val="0"/>
        <c:overlap val="100"/>
        <c:axId val="74881664"/>
        <c:axId val="74887552"/>
      </c:barChart>
      <c:catAx>
        <c:axId val="74881664"/>
        <c:scaling>
          <c:orientation val="minMax"/>
        </c:scaling>
        <c:delete val="1"/>
        <c:axPos val="b"/>
        <c:tickLblPos val="none"/>
        <c:crossAx val="74887552"/>
        <c:crosses val="autoZero"/>
        <c:auto val="1"/>
        <c:lblAlgn val="ctr"/>
        <c:lblOffset val="100"/>
      </c:catAx>
      <c:valAx>
        <c:axId val="74887552"/>
        <c:scaling>
          <c:orientation val="minMax"/>
        </c:scaling>
        <c:delete val="1"/>
        <c:axPos val="l"/>
        <c:numFmt formatCode="General" sourceLinked="1"/>
        <c:tickLblPos val="none"/>
        <c:crossAx val="74881664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Data'!$J$32,'North-South Data'!$J$34)</c:f>
              <c:numCache>
                <c:formatCode>General</c:formatCode>
                <c:ptCount val="2"/>
                <c:pt idx="0">
                  <c:v>18</c:v>
                </c:pt>
                <c:pt idx="1">
                  <c:v>3</c:v>
                </c:pt>
              </c:numCache>
            </c:numRef>
          </c:val>
        </c:ser>
        <c:gapWidth val="0"/>
        <c:overlap val="100"/>
        <c:axId val="74252288"/>
        <c:axId val="74253824"/>
      </c:barChart>
      <c:catAx>
        <c:axId val="74252288"/>
        <c:scaling>
          <c:orientation val="minMax"/>
        </c:scaling>
        <c:delete val="1"/>
        <c:axPos val="b"/>
        <c:tickLblPos val="none"/>
        <c:crossAx val="74253824"/>
        <c:crosses val="autoZero"/>
        <c:auto val="1"/>
        <c:lblAlgn val="ctr"/>
        <c:lblOffset val="100"/>
      </c:catAx>
      <c:valAx>
        <c:axId val="74253824"/>
        <c:scaling>
          <c:orientation val="minMax"/>
        </c:scaling>
        <c:delete val="1"/>
        <c:axPos val="l"/>
        <c:numFmt formatCode="General" sourceLinked="1"/>
        <c:tickLblPos val="none"/>
        <c:crossAx val="74252288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Data'!$M$32,'North-South Data'!$M$34)</c:f>
              <c:numCache>
                <c:formatCode>General</c:formatCode>
                <c:ptCount val="2"/>
                <c:pt idx="0">
                  <c:v>23</c:v>
                </c:pt>
                <c:pt idx="1">
                  <c:v>4</c:v>
                </c:pt>
              </c:numCache>
            </c:numRef>
          </c:val>
        </c:ser>
        <c:gapWidth val="0"/>
        <c:overlap val="100"/>
        <c:axId val="74273920"/>
        <c:axId val="74275456"/>
      </c:barChart>
      <c:catAx>
        <c:axId val="74273920"/>
        <c:scaling>
          <c:orientation val="minMax"/>
        </c:scaling>
        <c:delete val="1"/>
        <c:axPos val="b"/>
        <c:tickLblPos val="none"/>
        <c:crossAx val="74275456"/>
        <c:crosses val="autoZero"/>
        <c:auto val="1"/>
        <c:lblAlgn val="ctr"/>
        <c:lblOffset val="100"/>
      </c:catAx>
      <c:valAx>
        <c:axId val="74275456"/>
        <c:scaling>
          <c:orientation val="minMax"/>
        </c:scaling>
        <c:delete val="1"/>
        <c:axPos val="l"/>
        <c:numFmt formatCode="General" sourceLinked="1"/>
        <c:tickLblPos val="none"/>
        <c:crossAx val="74273920"/>
        <c:crosses val="autoZero"/>
        <c:crossBetween val="between"/>
      </c:valAx>
    </c:plotArea>
    <c:plotVisOnly val="1"/>
  </c:chart>
  <c:spPr>
    <a:solidFill>
      <a:sysClr val="window" lastClr="FFFFFF">
        <a:alpha val="50000"/>
      </a:sysClr>
    </a:solidFill>
  </c:sp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('North-South Data'!$J$18,'North-South Data'!$J$20)</c:f>
              <c:numCache>
                <c:formatCode>General</c:formatCode>
                <c:ptCount val="2"/>
                <c:pt idx="0">
                  <c:v>15</c:v>
                </c:pt>
                <c:pt idx="1">
                  <c:v>11</c:v>
                </c:pt>
              </c:numCache>
            </c:numRef>
          </c:val>
        </c:ser>
        <c:gapWidth val="0"/>
        <c:overlap val="100"/>
        <c:axId val="74926336"/>
        <c:axId val="74932224"/>
      </c:barChart>
      <c:catAx>
        <c:axId val="74926336"/>
        <c:scaling>
          <c:orientation val="minMax"/>
        </c:scaling>
        <c:delete val="1"/>
        <c:axPos val="b"/>
        <c:tickLblPos val="none"/>
        <c:crossAx val="74932224"/>
        <c:crosses val="autoZero"/>
        <c:auto val="1"/>
        <c:lblAlgn val="ctr"/>
        <c:lblOffset val="100"/>
      </c:catAx>
      <c:valAx>
        <c:axId val="74932224"/>
        <c:scaling>
          <c:orientation val="minMax"/>
        </c:scaling>
        <c:delete val="1"/>
        <c:axPos val="l"/>
        <c:numFmt formatCode="General" sourceLinked="1"/>
        <c:tickLblPos val="none"/>
        <c:crossAx val="7492633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externalData r:id="rId2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Data'!$D$4,'East-West Data'!$D$6)</c:f>
              <c:numCache>
                <c:formatCode>General</c:formatCode>
                <c:ptCount val="2"/>
                <c:pt idx="0">
                  <c:v>32</c:v>
                </c:pt>
                <c:pt idx="1">
                  <c:v>4</c:v>
                </c:pt>
              </c:numCache>
            </c:numRef>
          </c:val>
        </c:ser>
        <c:gapWidth val="0"/>
        <c:overlap val="100"/>
        <c:axId val="75056640"/>
        <c:axId val="75058176"/>
      </c:barChart>
      <c:catAx>
        <c:axId val="75056640"/>
        <c:scaling>
          <c:orientation val="minMax"/>
        </c:scaling>
        <c:delete val="1"/>
        <c:axPos val="l"/>
        <c:tickLblPos val="none"/>
        <c:crossAx val="75058176"/>
        <c:crosses val="autoZero"/>
        <c:auto val="1"/>
        <c:lblAlgn val="ctr"/>
        <c:lblOffset val="100"/>
      </c:catAx>
      <c:valAx>
        <c:axId val="75058176"/>
        <c:scaling>
          <c:orientation val="minMax"/>
        </c:scaling>
        <c:delete val="1"/>
        <c:axPos val="b"/>
        <c:numFmt formatCode="General" sourceLinked="1"/>
        <c:tickLblPos val="none"/>
        <c:crossAx val="7505664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Data'!$D$11,'East-West Data'!$D$13)</c:f>
              <c:numCache>
                <c:formatCode>General</c:formatCode>
                <c:ptCount val="2"/>
                <c:pt idx="0">
                  <c:v>38</c:v>
                </c:pt>
                <c:pt idx="1">
                  <c:v>5</c:v>
                </c:pt>
              </c:numCache>
            </c:numRef>
          </c:val>
        </c:ser>
        <c:gapWidth val="0"/>
        <c:overlap val="100"/>
        <c:axId val="75094656"/>
        <c:axId val="75096448"/>
      </c:barChart>
      <c:catAx>
        <c:axId val="75094656"/>
        <c:scaling>
          <c:orientation val="minMax"/>
        </c:scaling>
        <c:delete val="1"/>
        <c:axPos val="l"/>
        <c:tickLblPos val="none"/>
        <c:crossAx val="75096448"/>
        <c:crosses val="autoZero"/>
        <c:auto val="1"/>
        <c:lblAlgn val="ctr"/>
        <c:lblOffset val="100"/>
      </c:catAx>
      <c:valAx>
        <c:axId val="75096448"/>
        <c:scaling>
          <c:orientation val="minMax"/>
        </c:scaling>
        <c:delete val="1"/>
        <c:axPos val="b"/>
        <c:numFmt formatCode="General" sourceLinked="1"/>
        <c:tickLblPos val="none"/>
        <c:crossAx val="7509465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val>
            <c:numRef>
              <c:f>('East-West Data'!$G$18,'East-West Data'!$G$20)</c:f>
              <c:numCache>
                <c:formatCode>General</c:formatCode>
                <c:ptCount val="2"/>
                <c:pt idx="0">
                  <c:v>16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2418432"/>
        <c:axId val="72419968"/>
      </c:barChart>
      <c:catAx>
        <c:axId val="72418432"/>
        <c:scaling>
          <c:orientation val="minMax"/>
        </c:scaling>
        <c:delete val="1"/>
        <c:axPos val="l"/>
        <c:tickLblPos val="none"/>
        <c:crossAx val="72419968"/>
        <c:crosses val="autoZero"/>
        <c:auto val="1"/>
        <c:lblAlgn val="ctr"/>
        <c:lblOffset val="100"/>
      </c:catAx>
      <c:valAx>
        <c:axId val="72419968"/>
        <c:scaling>
          <c:orientation val="minMax"/>
        </c:scaling>
        <c:delete val="1"/>
        <c:axPos val="b"/>
        <c:numFmt formatCode="General" sourceLinked="1"/>
        <c:tickLblPos val="none"/>
        <c:crossAx val="72418432"/>
        <c:crosses val="autoZero"/>
        <c:crossBetween val="between"/>
      </c:valAx>
      <c:spPr>
        <a:noFill/>
      </c:spPr>
    </c:plotArea>
    <c:plotVisOnly val="1"/>
    <c:dispBlanksAs val="gap"/>
  </c:chart>
  <c:spPr>
    <a:solidFill>
      <a:sysClr val="window" lastClr="FFFFFF">
        <a:alpha val="50000"/>
      </a:sysClr>
    </a:solidFill>
  </c:sp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Data'!$D$18,'East-West Data'!$D$20)</c:f>
              <c:numCache>
                <c:formatCode>General</c:formatCode>
                <c:ptCount val="2"/>
                <c:pt idx="0">
                  <c:v>28</c:v>
                </c:pt>
                <c:pt idx="1">
                  <c:v>8</c:v>
                </c:pt>
              </c:numCache>
            </c:numRef>
          </c:val>
        </c:ser>
        <c:gapWidth val="0"/>
        <c:overlap val="100"/>
        <c:axId val="75206656"/>
        <c:axId val="75208192"/>
      </c:barChart>
      <c:catAx>
        <c:axId val="75206656"/>
        <c:scaling>
          <c:orientation val="minMax"/>
        </c:scaling>
        <c:delete val="1"/>
        <c:axPos val="l"/>
        <c:tickLblPos val="none"/>
        <c:crossAx val="75208192"/>
        <c:crosses val="autoZero"/>
        <c:auto val="1"/>
        <c:lblAlgn val="ctr"/>
        <c:lblOffset val="100"/>
      </c:catAx>
      <c:valAx>
        <c:axId val="75208192"/>
        <c:scaling>
          <c:orientation val="minMax"/>
        </c:scaling>
        <c:delete val="1"/>
        <c:axPos val="b"/>
        <c:numFmt formatCode="General" sourceLinked="1"/>
        <c:tickLblPos val="none"/>
        <c:crossAx val="7520665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2.777777777777789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Data'!$D$25,'East-West Data'!$D$27)</c:f>
              <c:numCache>
                <c:formatCode>General</c:formatCode>
                <c:ptCount val="2"/>
                <c:pt idx="0">
                  <c:v>16</c:v>
                </c:pt>
                <c:pt idx="1">
                  <c:v>4</c:v>
                </c:pt>
              </c:numCache>
            </c:numRef>
          </c:val>
        </c:ser>
        <c:gapWidth val="0"/>
        <c:overlap val="100"/>
        <c:axId val="75228672"/>
        <c:axId val="75230208"/>
      </c:barChart>
      <c:catAx>
        <c:axId val="75228672"/>
        <c:scaling>
          <c:orientation val="minMax"/>
        </c:scaling>
        <c:delete val="1"/>
        <c:axPos val="l"/>
        <c:tickLblPos val="none"/>
        <c:crossAx val="75230208"/>
        <c:crosses val="autoZero"/>
        <c:auto val="1"/>
        <c:lblAlgn val="ctr"/>
        <c:lblOffset val="100"/>
      </c:catAx>
      <c:valAx>
        <c:axId val="75230208"/>
        <c:scaling>
          <c:orientation val="minMax"/>
        </c:scaling>
        <c:delete val="1"/>
        <c:axPos val="b"/>
        <c:numFmt formatCode="General" sourceLinked="1"/>
        <c:tickLblPos val="none"/>
        <c:crossAx val="7522867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Data'!$D$32,'East-West Data'!$D$34)</c:f>
              <c:numCache>
                <c:formatCode>General</c:formatCode>
                <c:ptCount val="2"/>
                <c:pt idx="0">
                  <c:v>29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5254400"/>
        <c:axId val="75264384"/>
      </c:barChart>
      <c:catAx>
        <c:axId val="75254400"/>
        <c:scaling>
          <c:orientation val="minMax"/>
        </c:scaling>
        <c:delete val="1"/>
        <c:axPos val="l"/>
        <c:tickLblPos val="none"/>
        <c:crossAx val="75264384"/>
        <c:crosses val="autoZero"/>
        <c:auto val="1"/>
        <c:lblAlgn val="ctr"/>
        <c:lblOffset val="100"/>
      </c:catAx>
      <c:valAx>
        <c:axId val="75264384"/>
        <c:scaling>
          <c:orientation val="minMax"/>
        </c:scaling>
        <c:delete val="1"/>
        <c:axPos val="b"/>
        <c:numFmt formatCode="General" sourceLinked="1"/>
        <c:tickLblPos val="none"/>
        <c:crossAx val="7525440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Lbls>
            <c:dLbl>
              <c:idx val="1"/>
              <c:layout>
                <c:manualLayout>
                  <c:x val="1.666666666666669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Data'!$G$4,'East-West Data'!$G$6)</c:f>
              <c:numCache>
                <c:formatCode>General</c:formatCode>
                <c:ptCount val="2"/>
                <c:pt idx="0">
                  <c:v>20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5395072"/>
        <c:axId val="75396608"/>
      </c:barChart>
      <c:catAx>
        <c:axId val="75395072"/>
        <c:scaling>
          <c:orientation val="minMax"/>
        </c:scaling>
        <c:delete val="1"/>
        <c:axPos val="l"/>
        <c:tickLblPos val="none"/>
        <c:crossAx val="75396608"/>
        <c:crosses val="autoZero"/>
        <c:auto val="1"/>
        <c:lblAlgn val="ctr"/>
        <c:lblOffset val="100"/>
      </c:catAx>
      <c:valAx>
        <c:axId val="75396608"/>
        <c:scaling>
          <c:orientation val="minMax"/>
        </c:scaling>
        <c:delete val="1"/>
        <c:axPos val="b"/>
        <c:numFmt formatCode="General" sourceLinked="1"/>
        <c:tickLblPos val="none"/>
        <c:crossAx val="7539507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Data'!$J$4,'East-West Data'!$J$6)</c:f>
              <c:numCache>
                <c:formatCode>General</c:formatCode>
                <c:ptCount val="2"/>
                <c:pt idx="0">
                  <c:v>21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5424896"/>
        <c:axId val="75426432"/>
      </c:barChart>
      <c:catAx>
        <c:axId val="75424896"/>
        <c:scaling>
          <c:orientation val="minMax"/>
        </c:scaling>
        <c:delete val="1"/>
        <c:axPos val="l"/>
        <c:tickLblPos val="none"/>
        <c:crossAx val="75426432"/>
        <c:crosses val="autoZero"/>
        <c:auto val="1"/>
        <c:lblAlgn val="ctr"/>
        <c:lblOffset val="100"/>
      </c:catAx>
      <c:valAx>
        <c:axId val="75426432"/>
        <c:scaling>
          <c:orientation val="minMax"/>
        </c:scaling>
        <c:delete val="1"/>
        <c:axPos val="b"/>
        <c:numFmt formatCode="General" sourceLinked="1"/>
        <c:tickLblPos val="none"/>
        <c:crossAx val="7542489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Data'!$M$4,'East-West Data'!$M$6)</c:f>
              <c:numCache>
                <c:formatCode>General</c:formatCode>
                <c:ptCount val="2"/>
                <c:pt idx="0">
                  <c:v>14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5319552"/>
        <c:axId val="75337728"/>
      </c:barChart>
      <c:catAx>
        <c:axId val="75319552"/>
        <c:scaling>
          <c:orientation val="minMax"/>
        </c:scaling>
        <c:delete val="1"/>
        <c:axPos val="l"/>
        <c:tickLblPos val="none"/>
        <c:crossAx val="75337728"/>
        <c:crosses val="autoZero"/>
        <c:auto val="1"/>
        <c:lblAlgn val="ctr"/>
        <c:lblOffset val="100"/>
      </c:catAx>
      <c:valAx>
        <c:axId val="75337728"/>
        <c:scaling>
          <c:orientation val="minMax"/>
        </c:scaling>
        <c:delete val="1"/>
        <c:axPos val="b"/>
        <c:numFmt formatCode="General" sourceLinked="1"/>
        <c:tickLblPos val="none"/>
        <c:crossAx val="75319552"/>
        <c:crosses val="autoZero"/>
        <c:crossBetween val="between"/>
      </c:valAx>
      <c:spPr>
        <a:ln w="25400">
          <a:noFill/>
        </a:ln>
      </c:spPr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Data'!$G$11,'East-West Data'!$G$13)</c:f>
              <c:numCache>
                <c:formatCode>General</c:formatCode>
                <c:ptCount val="2"/>
                <c:pt idx="0">
                  <c:v>15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5349376"/>
        <c:axId val="75363456"/>
      </c:barChart>
      <c:catAx>
        <c:axId val="75349376"/>
        <c:scaling>
          <c:orientation val="minMax"/>
        </c:scaling>
        <c:delete val="1"/>
        <c:axPos val="l"/>
        <c:tickLblPos val="none"/>
        <c:crossAx val="75363456"/>
        <c:crosses val="autoZero"/>
        <c:auto val="1"/>
        <c:lblAlgn val="ctr"/>
        <c:lblOffset val="100"/>
      </c:catAx>
      <c:valAx>
        <c:axId val="75363456"/>
        <c:scaling>
          <c:orientation val="minMax"/>
        </c:scaling>
        <c:delete val="1"/>
        <c:axPos val="b"/>
        <c:numFmt formatCode="General" sourceLinked="1"/>
        <c:tickLblPos val="none"/>
        <c:crossAx val="7534937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Data'!$J$11,'East-West Data'!$J$13)</c:f>
              <c:numCache>
                <c:formatCode>General</c:formatCode>
                <c:ptCount val="2"/>
                <c:pt idx="0">
                  <c:v>11</c:v>
                </c:pt>
                <c:pt idx="1">
                  <c:v>9</c:v>
                </c:pt>
              </c:numCache>
            </c:numRef>
          </c:val>
        </c:ser>
        <c:gapWidth val="0"/>
        <c:overlap val="100"/>
        <c:axId val="75465472"/>
        <c:axId val="75467008"/>
      </c:barChart>
      <c:catAx>
        <c:axId val="75465472"/>
        <c:scaling>
          <c:orientation val="minMax"/>
        </c:scaling>
        <c:delete val="1"/>
        <c:axPos val="l"/>
        <c:tickLblPos val="none"/>
        <c:crossAx val="75467008"/>
        <c:crosses val="autoZero"/>
        <c:auto val="1"/>
        <c:lblAlgn val="ctr"/>
        <c:lblOffset val="100"/>
      </c:catAx>
      <c:valAx>
        <c:axId val="75467008"/>
        <c:scaling>
          <c:orientation val="minMax"/>
        </c:scaling>
        <c:delete val="1"/>
        <c:axPos val="b"/>
        <c:numFmt formatCode="General" sourceLinked="1"/>
        <c:tickLblPos val="none"/>
        <c:crossAx val="7546547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Data'!$M$11,'East-West Data'!$M$13)</c:f>
              <c:numCache>
                <c:formatCode>General</c:formatCode>
                <c:ptCount val="2"/>
                <c:pt idx="0">
                  <c:v>16</c:v>
                </c:pt>
                <c:pt idx="1">
                  <c:v>9</c:v>
                </c:pt>
              </c:numCache>
            </c:numRef>
          </c:val>
        </c:ser>
        <c:gapWidth val="0"/>
        <c:overlap val="100"/>
        <c:axId val="75499392"/>
        <c:axId val="75500928"/>
      </c:barChart>
      <c:catAx>
        <c:axId val="75499392"/>
        <c:scaling>
          <c:orientation val="minMax"/>
        </c:scaling>
        <c:delete val="1"/>
        <c:axPos val="l"/>
        <c:tickLblPos val="none"/>
        <c:crossAx val="75500928"/>
        <c:crosses val="autoZero"/>
        <c:auto val="1"/>
        <c:lblAlgn val="ctr"/>
        <c:lblOffset val="100"/>
      </c:catAx>
      <c:valAx>
        <c:axId val="75500928"/>
        <c:scaling>
          <c:orientation val="minMax"/>
        </c:scaling>
        <c:delete val="1"/>
        <c:axPos val="b"/>
        <c:numFmt formatCode="General" sourceLinked="1"/>
        <c:tickLblPos val="none"/>
        <c:crossAx val="7549939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Data'!$G$18,'East-West Data'!$G$20)</c:f>
              <c:numCache>
                <c:formatCode>General</c:formatCode>
                <c:ptCount val="2"/>
                <c:pt idx="0">
                  <c:v>16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5521024"/>
        <c:axId val="75526912"/>
      </c:barChart>
      <c:catAx>
        <c:axId val="75521024"/>
        <c:scaling>
          <c:orientation val="minMax"/>
        </c:scaling>
        <c:delete val="1"/>
        <c:axPos val="l"/>
        <c:tickLblPos val="none"/>
        <c:crossAx val="75526912"/>
        <c:crosses val="autoZero"/>
        <c:auto val="1"/>
        <c:lblAlgn val="ctr"/>
        <c:lblOffset val="100"/>
      </c:catAx>
      <c:valAx>
        <c:axId val="75526912"/>
        <c:scaling>
          <c:orientation val="minMax"/>
        </c:scaling>
        <c:delete val="1"/>
        <c:axPos val="b"/>
        <c:numFmt formatCode="General" sourceLinked="1"/>
        <c:tickLblPos val="none"/>
        <c:crossAx val="7552102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Val val="1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Val val="1"/>
            </c:dLbl>
            <c:delete val="1"/>
          </c:dLbls>
          <c:val>
            <c:numRef>
              <c:f>('East-West Data'!$G$25,'East-West Data'!$G$27)</c:f>
              <c:numCache>
                <c:formatCode>General</c:formatCode>
                <c:ptCount val="2"/>
                <c:pt idx="0">
                  <c:v>12</c:v>
                </c:pt>
                <c:pt idx="1">
                  <c:v>3</c:v>
                </c:pt>
              </c:numCache>
            </c:numRef>
          </c:val>
        </c:ser>
        <c:gapWidth val="0"/>
        <c:overlap val="100"/>
        <c:axId val="72470912"/>
        <c:axId val="72472448"/>
      </c:barChart>
      <c:catAx>
        <c:axId val="72470912"/>
        <c:scaling>
          <c:orientation val="minMax"/>
        </c:scaling>
        <c:delete val="1"/>
        <c:axPos val="l"/>
        <c:tickLblPos val="none"/>
        <c:crossAx val="72472448"/>
        <c:crosses val="autoZero"/>
        <c:auto val="1"/>
        <c:lblAlgn val="ctr"/>
        <c:lblOffset val="100"/>
      </c:catAx>
      <c:valAx>
        <c:axId val="72472448"/>
        <c:scaling>
          <c:orientation val="minMax"/>
        </c:scaling>
        <c:delete val="1"/>
        <c:axPos val="b"/>
        <c:numFmt formatCode="General" sourceLinked="1"/>
        <c:tickLblPos val="none"/>
        <c:crossAx val="7247091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49000"/>
      </a:sysClr>
    </a:solidFill>
  </c:sp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Data'!$J$18,'East-West Data'!$J$20)</c:f>
              <c:numCache>
                <c:formatCode>General</c:formatCode>
                <c:ptCount val="2"/>
                <c:pt idx="0">
                  <c:v>19</c:v>
                </c:pt>
                <c:pt idx="1">
                  <c:v>4</c:v>
                </c:pt>
              </c:numCache>
            </c:numRef>
          </c:val>
        </c:ser>
        <c:gapWidth val="0"/>
        <c:overlap val="100"/>
        <c:axId val="75571584"/>
        <c:axId val="75573120"/>
      </c:barChart>
      <c:catAx>
        <c:axId val="75571584"/>
        <c:scaling>
          <c:orientation val="minMax"/>
        </c:scaling>
        <c:delete val="1"/>
        <c:axPos val="l"/>
        <c:tickLblPos val="none"/>
        <c:crossAx val="75573120"/>
        <c:crosses val="autoZero"/>
        <c:auto val="1"/>
        <c:lblAlgn val="ctr"/>
        <c:lblOffset val="100"/>
      </c:catAx>
      <c:valAx>
        <c:axId val="75573120"/>
        <c:scaling>
          <c:orientation val="minMax"/>
        </c:scaling>
        <c:delete val="1"/>
        <c:axPos val="b"/>
        <c:numFmt formatCode="General" sourceLinked="1"/>
        <c:tickLblPos val="none"/>
        <c:crossAx val="7557158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Data'!$G$25,'East-West Data'!$G$27)</c:f>
              <c:numCache>
                <c:formatCode>General</c:formatCode>
                <c:ptCount val="2"/>
                <c:pt idx="0">
                  <c:v>12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5597312"/>
        <c:axId val="75598848"/>
      </c:barChart>
      <c:catAx>
        <c:axId val="75597312"/>
        <c:scaling>
          <c:orientation val="minMax"/>
        </c:scaling>
        <c:delete val="1"/>
        <c:axPos val="l"/>
        <c:tickLblPos val="none"/>
        <c:crossAx val="75598848"/>
        <c:crosses val="autoZero"/>
        <c:auto val="1"/>
        <c:lblAlgn val="ctr"/>
        <c:lblOffset val="100"/>
      </c:catAx>
      <c:valAx>
        <c:axId val="75598848"/>
        <c:scaling>
          <c:orientation val="minMax"/>
        </c:scaling>
        <c:delete val="1"/>
        <c:axPos val="b"/>
        <c:numFmt formatCode="General" sourceLinked="1"/>
        <c:tickLblPos val="none"/>
        <c:crossAx val="75597312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3.333333333333334E-2"/>
          <c:y val="6.0185185185185147E-2"/>
          <c:w val="0.93888888888888988"/>
          <c:h val="0.89814814814814814"/>
        </c:manualLayout>
      </c:layout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Data'!$M$18,'East-West Data'!$M$20)</c:f>
              <c:numCache>
                <c:formatCode>General</c:formatCode>
                <c:ptCount val="2"/>
                <c:pt idx="0">
                  <c:v>16</c:v>
                </c:pt>
                <c:pt idx="1">
                  <c:v>12</c:v>
                </c:pt>
              </c:numCache>
            </c:numRef>
          </c:val>
        </c:ser>
        <c:gapWidth val="0"/>
        <c:overlap val="100"/>
        <c:axId val="75627136"/>
        <c:axId val="75633024"/>
      </c:barChart>
      <c:catAx>
        <c:axId val="75627136"/>
        <c:scaling>
          <c:orientation val="minMax"/>
        </c:scaling>
        <c:delete val="1"/>
        <c:axPos val="l"/>
        <c:tickLblPos val="none"/>
        <c:crossAx val="75633024"/>
        <c:crosses val="autoZero"/>
        <c:auto val="1"/>
        <c:lblAlgn val="ctr"/>
        <c:lblOffset val="100"/>
      </c:catAx>
      <c:valAx>
        <c:axId val="75633024"/>
        <c:scaling>
          <c:logBase val="10"/>
          <c:orientation val="minMax"/>
        </c:scaling>
        <c:delete val="1"/>
        <c:axPos val="b"/>
        <c:numFmt formatCode="General" sourceLinked="1"/>
        <c:tickLblPos val="none"/>
        <c:crossAx val="75627136"/>
        <c:crosses val="autoZero"/>
        <c:crossBetween val="between"/>
      </c:valAx>
      <c:spPr>
        <a:ln w="25400">
          <a:noFill/>
        </a:ln>
      </c:spPr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Data'!$J$25,'East-West Data'!$J$27)</c:f>
              <c:numCache>
                <c:formatCode>General</c:formatCode>
                <c:ptCount val="2"/>
                <c:pt idx="0">
                  <c:v>12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5649024"/>
        <c:axId val="75650560"/>
      </c:barChart>
      <c:catAx>
        <c:axId val="75649024"/>
        <c:scaling>
          <c:orientation val="minMax"/>
        </c:scaling>
        <c:delete val="1"/>
        <c:axPos val="l"/>
        <c:tickLblPos val="none"/>
        <c:crossAx val="75650560"/>
        <c:crosses val="autoZero"/>
        <c:auto val="1"/>
        <c:lblAlgn val="ctr"/>
        <c:lblOffset val="100"/>
      </c:catAx>
      <c:valAx>
        <c:axId val="75650560"/>
        <c:scaling>
          <c:orientation val="minMax"/>
        </c:scaling>
        <c:delete val="1"/>
        <c:axPos val="b"/>
        <c:numFmt formatCode="General" sourceLinked="1"/>
        <c:tickLblPos val="none"/>
        <c:crossAx val="7564902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Data'!$M$25,'East-West Data'!$M$27)</c:f>
              <c:numCache>
                <c:formatCode>General</c:formatCode>
                <c:ptCount val="2"/>
                <c:pt idx="0">
                  <c:v>14</c:v>
                </c:pt>
                <c:pt idx="1">
                  <c:v>5</c:v>
                </c:pt>
              </c:numCache>
            </c:numRef>
          </c:val>
        </c:ser>
        <c:gapWidth val="0"/>
        <c:overlap val="100"/>
        <c:axId val="75682944"/>
        <c:axId val="75684480"/>
      </c:barChart>
      <c:catAx>
        <c:axId val="75682944"/>
        <c:scaling>
          <c:orientation val="minMax"/>
        </c:scaling>
        <c:delete val="1"/>
        <c:axPos val="l"/>
        <c:tickLblPos val="none"/>
        <c:crossAx val="75684480"/>
        <c:crosses val="autoZero"/>
        <c:auto val="1"/>
        <c:lblAlgn val="ctr"/>
        <c:lblOffset val="100"/>
      </c:catAx>
      <c:valAx>
        <c:axId val="75684480"/>
        <c:scaling>
          <c:orientation val="minMax"/>
        </c:scaling>
        <c:delete val="1"/>
        <c:axPos val="b"/>
        <c:numFmt formatCode="General" sourceLinked="1"/>
        <c:tickLblPos val="none"/>
        <c:crossAx val="7568294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Data'!$G$32,'East-West Data'!$G$34)</c:f>
              <c:numCache>
                <c:formatCode>General</c:formatCode>
                <c:ptCount val="2"/>
                <c:pt idx="0">
                  <c:v>19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5700480"/>
        <c:axId val="75714560"/>
      </c:barChart>
      <c:catAx>
        <c:axId val="75700480"/>
        <c:scaling>
          <c:orientation val="minMax"/>
        </c:scaling>
        <c:delete val="1"/>
        <c:axPos val="l"/>
        <c:tickLblPos val="none"/>
        <c:crossAx val="75714560"/>
        <c:crosses val="autoZero"/>
        <c:auto val="1"/>
        <c:lblAlgn val="ctr"/>
        <c:lblOffset val="100"/>
      </c:catAx>
      <c:valAx>
        <c:axId val="75714560"/>
        <c:scaling>
          <c:orientation val="minMax"/>
        </c:scaling>
        <c:delete val="1"/>
        <c:axPos val="b"/>
        <c:numFmt formatCode="General" sourceLinked="1"/>
        <c:tickLblPos val="none"/>
        <c:crossAx val="7570048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Data'!$J$32,'East-West Data'!$J$34)</c:f>
              <c:numCache>
                <c:formatCode>General</c:formatCode>
                <c:ptCount val="2"/>
                <c:pt idx="0">
                  <c:v>18</c:v>
                </c:pt>
                <c:pt idx="1">
                  <c:v>2</c:v>
                </c:pt>
              </c:numCache>
            </c:numRef>
          </c:val>
        </c:ser>
        <c:gapWidth val="0"/>
        <c:overlap val="100"/>
        <c:axId val="75750784"/>
        <c:axId val="75756672"/>
      </c:barChart>
      <c:catAx>
        <c:axId val="75750784"/>
        <c:scaling>
          <c:orientation val="minMax"/>
        </c:scaling>
        <c:delete val="1"/>
        <c:axPos val="l"/>
        <c:tickLblPos val="none"/>
        <c:crossAx val="75756672"/>
        <c:crosses val="autoZero"/>
        <c:auto val="1"/>
        <c:lblAlgn val="ctr"/>
        <c:lblOffset val="100"/>
      </c:catAx>
      <c:valAx>
        <c:axId val="75756672"/>
        <c:scaling>
          <c:orientation val="minMax"/>
        </c:scaling>
        <c:delete val="1"/>
        <c:axPos val="b"/>
        <c:numFmt formatCode="General" sourceLinked="1"/>
        <c:tickLblPos val="none"/>
        <c:crossAx val="75750784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('East-West Data'!$M$32,'East-West Data'!$M$34)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val>
        </c:ser>
        <c:gapWidth val="0"/>
        <c:overlap val="100"/>
        <c:axId val="74998528"/>
        <c:axId val="75000064"/>
      </c:barChart>
      <c:catAx>
        <c:axId val="74998528"/>
        <c:scaling>
          <c:orientation val="minMax"/>
        </c:scaling>
        <c:delete val="1"/>
        <c:axPos val="l"/>
        <c:tickLblPos val="none"/>
        <c:crossAx val="75000064"/>
        <c:crosses val="autoZero"/>
        <c:auto val="1"/>
        <c:lblAlgn val="ctr"/>
        <c:lblOffset val="100"/>
      </c:catAx>
      <c:valAx>
        <c:axId val="75000064"/>
        <c:scaling>
          <c:orientation val="minMax"/>
        </c:scaling>
        <c:delete val="1"/>
        <c:axPos val="b"/>
        <c:numFmt formatCode="General" sourceLinked="1"/>
        <c:tickLblPos val="none"/>
        <c:crossAx val="74998528"/>
        <c:crosses val="autoZero"/>
        <c:crossBetween val="between"/>
      </c:valAx>
      <c:spPr>
        <a:ln w="25400">
          <a:noFill/>
        </a:ln>
      </c:spPr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Data'!$D$4,'North-South Data'!$D$6)</c:f>
              <c:numCache>
                <c:formatCode>General</c:formatCode>
                <c:ptCount val="2"/>
                <c:pt idx="0">
                  <c:v>18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3706880"/>
        <c:axId val="75785344"/>
      </c:barChart>
      <c:catAx>
        <c:axId val="73706880"/>
        <c:scaling>
          <c:orientation val="minMax"/>
        </c:scaling>
        <c:delete val="1"/>
        <c:axPos val="b"/>
        <c:tickLblPos val="none"/>
        <c:crossAx val="75785344"/>
        <c:crosses val="autoZero"/>
        <c:auto val="1"/>
        <c:lblAlgn val="ctr"/>
        <c:lblOffset val="100"/>
      </c:catAx>
      <c:valAx>
        <c:axId val="75785344"/>
        <c:scaling>
          <c:orientation val="minMax"/>
        </c:scaling>
        <c:delete val="1"/>
        <c:axPos val="l"/>
        <c:numFmt formatCode="General" sourceLinked="1"/>
        <c:tickLblPos val="none"/>
        <c:crossAx val="73706880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('North-South Data'!$G$4,'North-South Data'!$G$6)</c:f>
              <c:numCache>
                <c:formatCode>General</c:formatCode>
                <c:ptCount val="2"/>
                <c:pt idx="0">
                  <c:v>17</c:v>
                </c:pt>
                <c:pt idx="1">
                  <c:v>1</c:v>
                </c:pt>
              </c:numCache>
            </c:numRef>
          </c:val>
        </c:ser>
        <c:gapWidth val="0"/>
        <c:overlap val="100"/>
        <c:axId val="75809536"/>
        <c:axId val="75811072"/>
      </c:barChart>
      <c:catAx>
        <c:axId val="75809536"/>
        <c:scaling>
          <c:orientation val="minMax"/>
        </c:scaling>
        <c:delete val="1"/>
        <c:axPos val="b"/>
        <c:tickLblPos val="none"/>
        <c:crossAx val="75811072"/>
        <c:crosses val="autoZero"/>
        <c:auto val="1"/>
        <c:lblAlgn val="ctr"/>
        <c:lblOffset val="100"/>
      </c:catAx>
      <c:valAx>
        <c:axId val="75811072"/>
        <c:scaling>
          <c:orientation val="minMax"/>
        </c:scaling>
        <c:delete val="1"/>
        <c:axPos val="l"/>
        <c:numFmt formatCode="General" sourceLinked="1"/>
        <c:tickLblPos val="none"/>
        <c:crossAx val="75809536"/>
        <c:crosses val="autoZero"/>
        <c:crossBetween val="between"/>
      </c:valAx>
    </c:plotArea>
    <c:plotVisOnly val="1"/>
    <c:dispBlanksAs val="gap"/>
  </c:chart>
  <c:spPr>
    <a:solidFill>
      <a:sysClr val="window" lastClr="FFFFFF">
        <a:alpha val="50000"/>
      </a:sys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573A508-E709-4C3D-BE08-A1577F3135B4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7CE3A8-7365-45F6-BFEE-9B9B207C5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44305" y="2751161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elong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527980" y="1787857"/>
            <a:ext cx="7928424" cy="3985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elong logo.jpg"/>
          <p:cNvPicPr>
            <a:picLocks noChangeAspect="1"/>
          </p:cNvPicPr>
          <p:nvPr/>
        </p:nvPicPr>
        <p:blipFill>
          <a:blip r:embed="rId13" cstate="print">
            <a:lum bright="70000" contrast="-70000"/>
          </a:blip>
          <a:stretch>
            <a:fillRect/>
          </a:stretch>
        </p:blipFill>
        <p:spPr>
          <a:xfrm>
            <a:off x="527980" y="1787857"/>
            <a:ext cx="7928424" cy="3985146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BA5E089-1E0A-4D4E-A7E1-1DEC89FB7536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2E92C8-EAE6-4A38-AFAC-3D85C3C9B4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3.xml"/><Relationship Id="rId13" Type="http://schemas.openxmlformats.org/officeDocument/2006/relationships/chart" Target="../charts/chart88.xml"/><Relationship Id="rId18" Type="http://schemas.openxmlformats.org/officeDocument/2006/relationships/chart" Target="../charts/chart93.xml"/><Relationship Id="rId3" Type="http://schemas.openxmlformats.org/officeDocument/2006/relationships/chart" Target="../charts/chart78.xml"/><Relationship Id="rId21" Type="http://schemas.openxmlformats.org/officeDocument/2006/relationships/chart" Target="../charts/chart96.xml"/><Relationship Id="rId7" Type="http://schemas.openxmlformats.org/officeDocument/2006/relationships/chart" Target="../charts/chart82.xml"/><Relationship Id="rId12" Type="http://schemas.openxmlformats.org/officeDocument/2006/relationships/chart" Target="../charts/chart87.xml"/><Relationship Id="rId17" Type="http://schemas.openxmlformats.org/officeDocument/2006/relationships/chart" Target="../charts/chart92.xml"/><Relationship Id="rId2" Type="http://schemas.openxmlformats.org/officeDocument/2006/relationships/image" Target="../media/image4.jpeg"/><Relationship Id="rId16" Type="http://schemas.openxmlformats.org/officeDocument/2006/relationships/chart" Target="../charts/chart91.xml"/><Relationship Id="rId20" Type="http://schemas.openxmlformats.org/officeDocument/2006/relationships/chart" Target="../charts/chart9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1.xml"/><Relationship Id="rId11" Type="http://schemas.openxmlformats.org/officeDocument/2006/relationships/chart" Target="../charts/chart86.xml"/><Relationship Id="rId5" Type="http://schemas.openxmlformats.org/officeDocument/2006/relationships/chart" Target="../charts/chart80.xml"/><Relationship Id="rId15" Type="http://schemas.openxmlformats.org/officeDocument/2006/relationships/chart" Target="../charts/chart90.xml"/><Relationship Id="rId10" Type="http://schemas.openxmlformats.org/officeDocument/2006/relationships/chart" Target="../charts/chart85.xml"/><Relationship Id="rId19" Type="http://schemas.openxmlformats.org/officeDocument/2006/relationships/chart" Target="../charts/chart94.xml"/><Relationship Id="rId4" Type="http://schemas.openxmlformats.org/officeDocument/2006/relationships/chart" Target="../charts/chart79.xml"/><Relationship Id="rId9" Type="http://schemas.openxmlformats.org/officeDocument/2006/relationships/chart" Target="../charts/chart84.xml"/><Relationship Id="rId14" Type="http://schemas.openxmlformats.org/officeDocument/2006/relationships/chart" Target="../charts/chart89.xml"/><Relationship Id="rId22" Type="http://schemas.openxmlformats.org/officeDocument/2006/relationships/chart" Target="../charts/chart9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3.xml"/><Relationship Id="rId13" Type="http://schemas.openxmlformats.org/officeDocument/2006/relationships/chart" Target="../charts/chart108.xml"/><Relationship Id="rId18" Type="http://schemas.openxmlformats.org/officeDocument/2006/relationships/chart" Target="../charts/chart113.xml"/><Relationship Id="rId3" Type="http://schemas.openxmlformats.org/officeDocument/2006/relationships/chart" Target="../charts/chart98.xml"/><Relationship Id="rId7" Type="http://schemas.openxmlformats.org/officeDocument/2006/relationships/chart" Target="../charts/chart102.xml"/><Relationship Id="rId12" Type="http://schemas.openxmlformats.org/officeDocument/2006/relationships/chart" Target="../charts/chart107.xml"/><Relationship Id="rId17" Type="http://schemas.openxmlformats.org/officeDocument/2006/relationships/chart" Target="../charts/chart112.xml"/><Relationship Id="rId2" Type="http://schemas.openxmlformats.org/officeDocument/2006/relationships/image" Target="../media/image4.jpeg"/><Relationship Id="rId16" Type="http://schemas.openxmlformats.org/officeDocument/2006/relationships/chart" Target="../charts/chart111.xml"/><Relationship Id="rId20" Type="http://schemas.openxmlformats.org/officeDocument/2006/relationships/chart" Target="../charts/chart1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1.xml"/><Relationship Id="rId11" Type="http://schemas.openxmlformats.org/officeDocument/2006/relationships/chart" Target="../charts/chart106.xml"/><Relationship Id="rId5" Type="http://schemas.openxmlformats.org/officeDocument/2006/relationships/chart" Target="../charts/chart100.xml"/><Relationship Id="rId15" Type="http://schemas.openxmlformats.org/officeDocument/2006/relationships/chart" Target="../charts/chart110.xml"/><Relationship Id="rId10" Type="http://schemas.openxmlformats.org/officeDocument/2006/relationships/chart" Target="../charts/chart105.xml"/><Relationship Id="rId19" Type="http://schemas.openxmlformats.org/officeDocument/2006/relationships/chart" Target="../charts/chart114.xml"/><Relationship Id="rId4" Type="http://schemas.openxmlformats.org/officeDocument/2006/relationships/chart" Target="../charts/chart99.xml"/><Relationship Id="rId9" Type="http://schemas.openxmlformats.org/officeDocument/2006/relationships/chart" Target="../charts/chart104.xml"/><Relationship Id="rId14" Type="http://schemas.openxmlformats.org/officeDocument/2006/relationships/chart" Target="../charts/chart10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1.xml"/><Relationship Id="rId13" Type="http://schemas.openxmlformats.org/officeDocument/2006/relationships/chart" Target="../charts/chart126.xml"/><Relationship Id="rId18" Type="http://schemas.openxmlformats.org/officeDocument/2006/relationships/chart" Target="../charts/chart131.xml"/><Relationship Id="rId3" Type="http://schemas.openxmlformats.org/officeDocument/2006/relationships/chart" Target="../charts/chart116.xml"/><Relationship Id="rId21" Type="http://schemas.openxmlformats.org/officeDocument/2006/relationships/chart" Target="../charts/chart134.xml"/><Relationship Id="rId7" Type="http://schemas.openxmlformats.org/officeDocument/2006/relationships/chart" Target="../charts/chart120.xml"/><Relationship Id="rId12" Type="http://schemas.openxmlformats.org/officeDocument/2006/relationships/chart" Target="../charts/chart125.xml"/><Relationship Id="rId17" Type="http://schemas.openxmlformats.org/officeDocument/2006/relationships/chart" Target="../charts/chart130.xml"/><Relationship Id="rId2" Type="http://schemas.openxmlformats.org/officeDocument/2006/relationships/image" Target="../media/image4.jpeg"/><Relationship Id="rId16" Type="http://schemas.openxmlformats.org/officeDocument/2006/relationships/chart" Target="../charts/chart129.xml"/><Relationship Id="rId20" Type="http://schemas.openxmlformats.org/officeDocument/2006/relationships/chart" Target="../charts/chart13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9.xml"/><Relationship Id="rId11" Type="http://schemas.openxmlformats.org/officeDocument/2006/relationships/chart" Target="../charts/chart124.xml"/><Relationship Id="rId5" Type="http://schemas.openxmlformats.org/officeDocument/2006/relationships/chart" Target="../charts/chart118.xml"/><Relationship Id="rId15" Type="http://schemas.openxmlformats.org/officeDocument/2006/relationships/chart" Target="../charts/chart128.xml"/><Relationship Id="rId10" Type="http://schemas.openxmlformats.org/officeDocument/2006/relationships/chart" Target="../charts/chart123.xml"/><Relationship Id="rId19" Type="http://schemas.openxmlformats.org/officeDocument/2006/relationships/chart" Target="../charts/chart132.xml"/><Relationship Id="rId4" Type="http://schemas.openxmlformats.org/officeDocument/2006/relationships/chart" Target="../charts/chart117.xml"/><Relationship Id="rId9" Type="http://schemas.openxmlformats.org/officeDocument/2006/relationships/chart" Target="../charts/chart122.xml"/><Relationship Id="rId14" Type="http://schemas.openxmlformats.org/officeDocument/2006/relationships/chart" Target="../charts/chart127.xml"/><Relationship Id="rId22" Type="http://schemas.openxmlformats.org/officeDocument/2006/relationships/chart" Target="../charts/chart1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1.xml"/><Relationship Id="rId13" Type="http://schemas.openxmlformats.org/officeDocument/2006/relationships/chart" Target="../charts/chart146.xml"/><Relationship Id="rId18" Type="http://schemas.openxmlformats.org/officeDocument/2006/relationships/chart" Target="../charts/chart151.xml"/><Relationship Id="rId3" Type="http://schemas.openxmlformats.org/officeDocument/2006/relationships/chart" Target="../charts/chart136.xml"/><Relationship Id="rId7" Type="http://schemas.openxmlformats.org/officeDocument/2006/relationships/chart" Target="../charts/chart140.xml"/><Relationship Id="rId12" Type="http://schemas.openxmlformats.org/officeDocument/2006/relationships/chart" Target="../charts/chart145.xml"/><Relationship Id="rId17" Type="http://schemas.openxmlformats.org/officeDocument/2006/relationships/chart" Target="../charts/chart150.xml"/><Relationship Id="rId2" Type="http://schemas.openxmlformats.org/officeDocument/2006/relationships/image" Target="../media/image4.jpeg"/><Relationship Id="rId16" Type="http://schemas.openxmlformats.org/officeDocument/2006/relationships/chart" Target="../charts/chart149.xml"/><Relationship Id="rId20" Type="http://schemas.openxmlformats.org/officeDocument/2006/relationships/chart" Target="../charts/chart15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9.xml"/><Relationship Id="rId11" Type="http://schemas.openxmlformats.org/officeDocument/2006/relationships/chart" Target="../charts/chart144.xml"/><Relationship Id="rId5" Type="http://schemas.openxmlformats.org/officeDocument/2006/relationships/chart" Target="../charts/chart138.xml"/><Relationship Id="rId15" Type="http://schemas.openxmlformats.org/officeDocument/2006/relationships/chart" Target="../charts/chart148.xml"/><Relationship Id="rId10" Type="http://schemas.openxmlformats.org/officeDocument/2006/relationships/chart" Target="../charts/chart143.xml"/><Relationship Id="rId19" Type="http://schemas.openxmlformats.org/officeDocument/2006/relationships/chart" Target="../charts/chart152.xml"/><Relationship Id="rId4" Type="http://schemas.openxmlformats.org/officeDocument/2006/relationships/chart" Target="../charts/chart137.xml"/><Relationship Id="rId9" Type="http://schemas.openxmlformats.org/officeDocument/2006/relationships/chart" Target="../charts/chart142.xml"/><Relationship Id="rId14" Type="http://schemas.openxmlformats.org/officeDocument/2006/relationships/chart" Target="../charts/chart14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9.xml"/><Relationship Id="rId13" Type="http://schemas.openxmlformats.org/officeDocument/2006/relationships/chart" Target="../charts/chart164.xml"/><Relationship Id="rId18" Type="http://schemas.openxmlformats.org/officeDocument/2006/relationships/chart" Target="../charts/chart169.xml"/><Relationship Id="rId3" Type="http://schemas.openxmlformats.org/officeDocument/2006/relationships/chart" Target="../charts/chart154.xml"/><Relationship Id="rId21" Type="http://schemas.openxmlformats.org/officeDocument/2006/relationships/chart" Target="../charts/chart172.xml"/><Relationship Id="rId7" Type="http://schemas.openxmlformats.org/officeDocument/2006/relationships/chart" Target="../charts/chart158.xml"/><Relationship Id="rId12" Type="http://schemas.openxmlformats.org/officeDocument/2006/relationships/chart" Target="../charts/chart163.xml"/><Relationship Id="rId17" Type="http://schemas.openxmlformats.org/officeDocument/2006/relationships/chart" Target="../charts/chart168.xml"/><Relationship Id="rId2" Type="http://schemas.openxmlformats.org/officeDocument/2006/relationships/image" Target="../media/image4.jpeg"/><Relationship Id="rId16" Type="http://schemas.openxmlformats.org/officeDocument/2006/relationships/chart" Target="../charts/chart167.xml"/><Relationship Id="rId20" Type="http://schemas.openxmlformats.org/officeDocument/2006/relationships/chart" Target="../charts/chart17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7.xml"/><Relationship Id="rId11" Type="http://schemas.openxmlformats.org/officeDocument/2006/relationships/chart" Target="../charts/chart162.xml"/><Relationship Id="rId5" Type="http://schemas.openxmlformats.org/officeDocument/2006/relationships/chart" Target="../charts/chart156.xml"/><Relationship Id="rId15" Type="http://schemas.openxmlformats.org/officeDocument/2006/relationships/chart" Target="../charts/chart166.xml"/><Relationship Id="rId10" Type="http://schemas.openxmlformats.org/officeDocument/2006/relationships/chart" Target="../charts/chart161.xml"/><Relationship Id="rId19" Type="http://schemas.openxmlformats.org/officeDocument/2006/relationships/chart" Target="../charts/chart170.xml"/><Relationship Id="rId4" Type="http://schemas.openxmlformats.org/officeDocument/2006/relationships/chart" Target="../charts/chart155.xml"/><Relationship Id="rId9" Type="http://schemas.openxmlformats.org/officeDocument/2006/relationships/chart" Target="../charts/chart160.xml"/><Relationship Id="rId14" Type="http://schemas.openxmlformats.org/officeDocument/2006/relationships/chart" Target="../charts/chart165.xml"/><Relationship Id="rId22" Type="http://schemas.openxmlformats.org/officeDocument/2006/relationships/chart" Target="../charts/chart17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9.xml"/><Relationship Id="rId13" Type="http://schemas.openxmlformats.org/officeDocument/2006/relationships/chart" Target="../charts/chart184.xml"/><Relationship Id="rId18" Type="http://schemas.openxmlformats.org/officeDocument/2006/relationships/chart" Target="../charts/chart189.xml"/><Relationship Id="rId3" Type="http://schemas.openxmlformats.org/officeDocument/2006/relationships/chart" Target="../charts/chart174.xml"/><Relationship Id="rId7" Type="http://schemas.openxmlformats.org/officeDocument/2006/relationships/chart" Target="../charts/chart178.xml"/><Relationship Id="rId12" Type="http://schemas.openxmlformats.org/officeDocument/2006/relationships/chart" Target="../charts/chart183.xml"/><Relationship Id="rId17" Type="http://schemas.openxmlformats.org/officeDocument/2006/relationships/chart" Target="../charts/chart188.xml"/><Relationship Id="rId2" Type="http://schemas.openxmlformats.org/officeDocument/2006/relationships/image" Target="../media/image4.jpeg"/><Relationship Id="rId16" Type="http://schemas.openxmlformats.org/officeDocument/2006/relationships/chart" Target="../charts/chart187.xml"/><Relationship Id="rId20" Type="http://schemas.openxmlformats.org/officeDocument/2006/relationships/chart" Target="../charts/chart19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7.xml"/><Relationship Id="rId11" Type="http://schemas.openxmlformats.org/officeDocument/2006/relationships/chart" Target="../charts/chart182.xml"/><Relationship Id="rId5" Type="http://schemas.openxmlformats.org/officeDocument/2006/relationships/chart" Target="../charts/chart176.xml"/><Relationship Id="rId15" Type="http://schemas.openxmlformats.org/officeDocument/2006/relationships/chart" Target="../charts/chart186.xml"/><Relationship Id="rId10" Type="http://schemas.openxmlformats.org/officeDocument/2006/relationships/chart" Target="../charts/chart181.xml"/><Relationship Id="rId19" Type="http://schemas.openxmlformats.org/officeDocument/2006/relationships/chart" Target="../charts/chart190.xml"/><Relationship Id="rId4" Type="http://schemas.openxmlformats.org/officeDocument/2006/relationships/chart" Target="../charts/chart175.xml"/><Relationship Id="rId9" Type="http://schemas.openxmlformats.org/officeDocument/2006/relationships/chart" Target="../charts/chart180.xml"/><Relationship Id="rId14" Type="http://schemas.openxmlformats.org/officeDocument/2006/relationships/chart" Target="../charts/chart1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1.xml"/><Relationship Id="rId18" Type="http://schemas.openxmlformats.org/officeDocument/2006/relationships/chart" Target="../charts/chart16.xml"/><Relationship Id="rId3" Type="http://schemas.openxmlformats.org/officeDocument/2006/relationships/chart" Target="../charts/chart1.xml"/><Relationship Id="rId21" Type="http://schemas.openxmlformats.org/officeDocument/2006/relationships/chart" Target="../charts/chart19.xml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17" Type="http://schemas.openxmlformats.org/officeDocument/2006/relationships/chart" Target="../charts/chart15.xml"/><Relationship Id="rId2" Type="http://schemas.openxmlformats.org/officeDocument/2006/relationships/image" Target="../media/image4.jpeg"/><Relationship Id="rId16" Type="http://schemas.openxmlformats.org/officeDocument/2006/relationships/chart" Target="../charts/chart14.xml"/><Relationship Id="rId20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5" Type="http://schemas.openxmlformats.org/officeDocument/2006/relationships/chart" Target="../charts/chart13.xml"/><Relationship Id="rId10" Type="http://schemas.openxmlformats.org/officeDocument/2006/relationships/chart" Target="../charts/chart8.xml"/><Relationship Id="rId19" Type="http://schemas.openxmlformats.org/officeDocument/2006/relationships/chart" Target="../charts/chart17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Relationship Id="rId14" Type="http://schemas.openxmlformats.org/officeDocument/2006/relationships/chart" Target="../charts/chart12.xml"/><Relationship Id="rId22" Type="http://schemas.openxmlformats.org/officeDocument/2006/relationships/chart" Target="../charts/char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13" Type="http://schemas.openxmlformats.org/officeDocument/2006/relationships/chart" Target="../charts/chart31.xml"/><Relationship Id="rId18" Type="http://schemas.openxmlformats.org/officeDocument/2006/relationships/chart" Target="../charts/chart36.xml"/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12" Type="http://schemas.openxmlformats.org/officeDocument/2006/relationships/chart" Target="../charts/chart30.xml"/><Relationship Id="rId17" Type="http://schemas.openxmlformats.org/officeDocument/2006/relationships/chart" Target="../charts/chart35.xml"/><Relationship Id="rId2" Type="http://schemas.openxmlformats.org/officeDocument/2006/relationships/image" Target="../media/image4.jpeg"/><Relationship Id="rId16" Type="http://schemas.openxmlformats.org/officeDocument/2006/relationships/chart" Target="../charts/chart34.xml"/><Relationship Id="rId20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11" Type="http://schemas.openxmlformats.org/officeDocument/2006/relationships/chart" Target="../charts/chart29.xml"/><Relationship Id="rId5" Type="http://schemas.openxmlformats.org/officeDocument/2006/relationships/chart" Target="../charts/chart23.xml"/><Relationship Id="rId15" Type="http://schemas.openxmlformats.org/officeDocument/2006/relationships/chart" Target="../charts/chart33.xml"/><Relationship Id="rId10" Type="http://schemas.openxmlformats.org/officeDocument/2006/relationships/chart" Target="../charts/chart28.xml"/><Relationship Id="rId19" Type="http://schemas.openxmlformats.org/officeDocument/2006/relationships/chart" Target="../charts/chart37.xml"/><Relationship Id="rId4" Type="http://schemas.openxmlformats.org/officeDocument/2006/relationships/chart" Target="../charts/chart22.xml"/><Relationship Id="rId9" Type="http://schemas.openxmlformats.org/officeDocument/2006/relationships/chart" Target="../charts/chart27.xml"/><Relationship Id="rId14" Type="http://schemas.openxmlformats.org/officeDocument/2006/relationships/chart" Target="../charts/chart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13" Type="http://schemas.openxmlformats.org/officeDocument/2006/relationships/chart" Target="../charts/chart49.xml"/><Relationship Id="rId18" Type="http://schemas.openxmlformats.org/officeDocument/2006/relationships/chart" Target="../charts/chart54.xml"/><Relationship Id="rId3" Type="http://schemas.openxmlformats.org/officeDocument/2006/relationships/chart" Target="../charts/chart39.xml"/><Relationship Id="rId21" Type="http://schemas.openxmlformats.org/officeDocument/2006/relationships/chart" Target="../charts/chart57.xml"/><Relationship Id="rId7" Type="http://schemas.openxmlformats.org/officeDocument/2006/relationships/chart" Target="../charts/chart43.xml"/><Relationship Id="rId12" Type="http://schemas.openxmlformats.org/officeDocument/2006/relationships/chart" Target="../charts/chart48.xml"/><Relationship Id="rId17" Type="http://schemas.openxmlformats.org/officeDocument/2006/relationships/chart" Target="../charts/chart53.xml"/><Relationship Id="rId2" Type="http://schemas.openxmlformats.org/officeDocument/2006/relationships/image" Target="../media/image4.jpeg"/><Relationship Id="rId16" Type="http://schemas.openxmlformats.org/officeDocument/2006/relationships/chart" Target="../charts/chart52.xml"/><Relationship Id="rId20" Type="http://schemas.openxmlformats.org/officeDocument/2006/relationships/chart" Target="../charts/chart5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2.xml"/><Relationship Id="rId11" Type="http://schemas.openxmlformats.org/officeDocument/2006/relationships/chart" Target="../charts/chart47.xml"/><Relationship Id="rId5" Type="http://schemas.openxmlformats.org/officeDocument/2006/relationships/chart" Target="../charts/chart41.xml"/><Relationship Id="rId15" Type="http://schemas.openxmlformats.org/officeDocument/2006/relationships/chart" Target="../charts/chart51.xml"/><Relationship Id="rId10" Type="http://schemas.openxmlformats.org/officeDocument/2006/relationships/chart" Target="../charts/chart46.xml"/><Relationship Id="rId19" Type="http://schemas.openxmlformats.org/officeDocument/2006/relationships/chart" Target="../charts/chart55.xml"/><Relationship Id="rId4" Type="http://schemas.openxmlformats.org/officeDocument/2006/relationships/chart" Target="../charts/chart40.xml"/><Relationship Id="rId9" Type="http://schemas.openxmlformats.org/officeDocument/2006/relationships/chart" Target="../charts/chart45.xml"/><Relationship Id="rId14" Type="http://schemas.openxmlformats.org/officeDocument/2006/relationships/chart" Target="../charts/chart50.xml"/><Relationship Id="rId22" Type="http://schemas.openxmlformats.org/officeDocument/2006/relationships/chart" Target="../charts/chart5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4.xml"/><Relationship Id="rId13" Type="http://schemas.openxmlformats.org/officeDocument/2006/relationships/chart" Target="../charts/chart69.xml"/><Relationship Id="rId18" Type="http://schemas.openxmlformats.org/officeDocument/2006/relationships/chart" Target="../charts/chart74.xml"/><Relationship Id="rId3" Type="http://schemas.openxmlformats.org/officeDocument/2006/relationships/chart" Target="../charts/chart59.xml"/><Relationship Id="rId21" Type="http://schemas.openxmlformats.org/officeDocument/2006/relationships/chart" Target="../charts/chart77.xml"/><Relationship Id="rId7" Type="http://schemas.openxmlformats.org/officeDocument/2006/relationships/chart" Target="../charts/chart63.xml"/><Relationship Id="rId12" Type="http://schemas.openxmlformats.org/officeDocument/2006/relationships/chart" Target="../charts/chart68.xml"/><Relationship Id="rId17" Type="http://schemas.openxmlformats.org/officeDocument/2006/relationships/chart" Target="../charts/chart73.xml"/><Relationship Id="rId2" Type="http://schemas.openxmlformats.org/officeDocument/2006/relationships/image" Target="../media/image4.jpeg"/><Relationship Id="rId16" Type="http://schemas.openxmlformats.org/officeDocument/2006/relationships/chart" Target="../charts/chart72.xml"/><Relationship Id="rId20" Type="http://schemas.openxmlformats.org/officeDocument/2006/relationships/chart" Target="../charts/chart7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2.xml"/><Relationship Id="rId11" Type="http://schemas.openxmlformats.org/officeDocument/2006/relationships/chart" Target="../charts/chart67.xml"/><Relationship Id="rId5" Type="http://schemas.openxmlformats.org/officeDocument/2006/relationships/chart" Target="../charts/chart61.xml"/><Relationship Id="rId15" Type="http://schemas.openxmlformats.org/officeDocument/2006/relationships/chart" Target="../charts/chart71.xml"/><Relationship Id="rId10" Type="http://schemas.openxmlformats.org/officeDocument/2006/relationships/chart" Target="../charts/chart66.xml"/><Relationship Id="rId19" Type="http://schemas.openxmlformats.org/officeDocument/2006/relationships/chart" Target="../charts/chart75.xml"/><Relationship Id="rId4" Type="http://schemas.openxmlformats.org/officeDocument/2006/relationships/chart" Target="../charts/chart60.xml"/><Relationship Id="rId9" Type="http://schemas.openxmlformats.org/officeDocument/2006/relationships/chart" Target="../charts/chart65.xml"/><Relationship Id="rId14" Type="http://schemas.openxmlformats.org/officeDocument/2006/relationships/chart" Target="../charts/char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71600" y="4038600"/>
            <a:ext cx="6400800" cy="1447799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7200" dirty="0" smtClean="0"/>
              <a:t>Presented by:</a:t>
            </a:r>
          </a:p>
          <a:p>
            <a:pPr marL="274320" indent="-274320"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7200" dirty="0" smtClean="0"/>
              <a:t>Stephen Crane</a:t>
            </a:r>
          </a:p>
          <a:p>
            <a:pPr marL="274320" indent="-274320"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7200" dirty="0" smtClean="0"/>
              <a:t>City Administrator</a:t>
            </a:r>
          </a:p>
          <a:p>
            <a:pPr marL="274320" indent="-274320" algn="ctr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72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600200"/>
            <a:ext cx="7772400" cy="17526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Downtown Lancaster Parking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Completed by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International Transportation Engineering (</a:t>
            </a:r>
            <a:r>
              <a:rPr lang="en-US" sz="28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ITE</a:t>
            </a:r>
            <a:r>
              <a:rPr lang="en-US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UW-Platteville Student Chapter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Downtown Par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56" r="43519" b="6629"/>
          <a:stretch>
            <a:fillRect/>
          </a:stretch>
        </p:blipFill>
        <p:spPr>
          <a:xfrm>
            <a:off x="1066800" y="0"/>
            <a:ext cx="6997460" cy="679308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Downtown Parking Study: Wednesday, February 23 @ 8AM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5105400"/>
            <a:ext cx="1371600" cy="762000"/>
            <a:chOff x="-2133600" y="1524000"/>
            <a:chExt cx="1371600" cy="762000"/>
          </a:xfrm>
        </p:grpSpPr>
        <p:sp>
          <p:nvSpPr>
            <p:cNvPr id="6" name="Rectangle 5"/>
            <p:cNvSpPr/>
            <p:nvPr/>
          </p:nvSpPr>
          <p:spPr>
            <a:xfrm>
              <a:off x="-2133600" y="1524000"/>
              <a:ext cx="129540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30"/>
            <p:cNvGrpSpPr/>
            <p:nvPr/>
          </p:nvGrpSpPr>
          <p:grpSpPr>
            <a:xfrm>
              <a:off x="-1981200" y="1535668"/>
              <a:ext cx="1219200" cy="369332"/>
              <a:chOff x="-1981200" y="1459468"/>
              <a:chExt cx="1219200" cy="36933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-1981200" y="1570220"/>
                <a:ext cx="304800" cy="152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1600200" y="14594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Used</a:t>
                </a:r>
                <a:endParaRPr lang="en-US" dirty="0"/>
              </a:p>
            </p:txBody>
          </p:sp>
        </p:grpSp>
        <p:grpSp>
          <p:nvGrpSpPr>
            <p:cNvPr id="8" name="Group 29"/>
            <p:cNvGrpSpPr/>
            <p:nvPr/>
          </p:nvGrpSpPr>
          <p:grpSpPr>
            <a:xfrm>
              <a:off x="-1976203" y="1864278"/>
              <a:ext cx="1154678" cy="369332"/>
              <a:chOff x="-1976203" y="1864278"/>
              <a:chExt cx="1154678" cy="36933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1976203" y="1981200"/>
                <a:ext cx="304800" cy="1524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-1583525" y="186427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Total</a:t>
                </a:r>
                <a:endParaRPr lang="en-US" dirty="0"/>
              </a:p>
            </p:txBody>
          </p:sp>
        </p:grpSp>
      </p:grp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1828800" y="457200"/>
          <a:ext cx="1342243" cy="66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1814780" y="1765610"/>
          <a:ext cx="1363683" cy="67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/>
        </p:nvGraphicFramePr>
        <p:xfrm>
          <a:off x="1817138" y="3200400"/>
          <a:ext cx="1373737" cy="6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/>
        </p:nvGraphicFramePr>
        <p:xfrm>
          <a:off x="1836188" y="4648200"/>
          <a:ext cx="1373737" cy="67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/>
        </p:nvGraphicFramePr>
        <p:xfrm>
          <a:off x="1831691" y="5934331"/>
          <a:ext cx="1373737" cy="6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5-Point Star 33"/>
          <p:cNvSpPr/>
          <p:nvPr/>
        </p:nvSpPr>
        <p:spPr>
          <a:xfrm>
            <a:off x="4800600" y="36576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935665" y="914400"/>
            <a:ext cx="3735100" cy="5279188"/>
            <a:chOff x="3935665" y="914400"/>
            <a:chExt cx="3735100" cy="5279188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3364165" y="1535365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835989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960312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5839994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5964317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610100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610100" y="424514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734423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5873418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739770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5997741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878765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6003088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5300577" y="4870782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5305254" y="4997117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5301918" y="3499853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5306595" y="36261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4047952" y="35052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4052629" y="3631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6523088" y="347846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6527765" y="36048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4114801" y="457200"/>
          <a:ext cx="1402324" cy="660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5173550" y="457200"/>
          <a:ext cx="1380883" cy="67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6477000" y="457200"/>
          <a:ext cx="1356537" cy="6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4117621" y="1780441"/>
          <a:ext cx="1373737" cy="67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5189247" y="1763246"/>
          <a:ext cx="1366590" cy="6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6465338" y="1752600"/>
          <a:ext cx="1388031" cy="69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/>
        </p:nvGraphicFramePr>
        <p:xfrm>
          <a:off x="4107414" y="3224756"/>
          <a:ext cx="1370830" cy="6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/>
        </p:nvGraphicFramePr>
        <p:xfrm>
          <a:off x="5179722" y="3209925"/>
          <a:ext cx="1366590" cy="68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/>
        </p:nvGraphicFramePr>
        <p:xfrm>
          <a:off x="4123110" y="4668338"/>
          <a:ext cx="1356537" cy="67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/>
        </p:nvGraphicFramePr>
        <p:xfrm>
          <a:off x="6477000" y="3213888"/>
          <a:ext cx="1356537" cy="68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/>
        </p:nvGraphicFramePr>
        <p:xfrm>
          <a:off x="5179722" y="4668594"/>
          <a:ext cx="1366590" cy="68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/>
        </p:nvGraphicFramePr>
        <p:xfrm>
          <a:off x="6421224" y="4653986"/>
          <a:ext cx="1419525" cy="70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/>
        </p:nvGraphicFramePr>
        <p:xfrm>
          <a:off x="4114800" y="5943600"/>
          <a:ext cx="1380884" cy="67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32" name="Chart 31"/>
          <p:cNvGraphicFramePr>
            <a:graphicFrameLocks/>
          </p:cNvGraphicFramePr>
          <p:nvPr/>
        </p:nvGraphicFramePr>
        <p:xfrm>
          <a:off x="5334000" y="5943600"/>
          <a:ext cx="1388030" cy="67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/>
        </p:nvGraphicFramePr>
        <p:xfrm>
          <a:off x="6633637" y="5932476"/>
          <a:ext cx="1388031" cy="68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Downtown Par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56" r="43519" b="6629"/>
          <a:stretch>
            <a:fillRect/>
          </a:stretch>
        </p:blipFill>
        <p:spPr>
          <a:xfrm>
            <a:off x="1066800" y="0"/>
            <a:ext cx="6997460" cy="679308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Downtown Parking Study: Wednesday, February 23 @8AM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5105400"/>
            <a:ext cx="1371600" cy="762000"/>
            <a:chOff x="-2133600" y="1524000"/>
            <a:chExt cx="1371600" cy="762000"/>
          </a:xfrm>
        </p:grpSpPr>
        <p:sp>
          <p:nvSpPr>
            <p:cNvPr id="6" name="Rectangle 5"/>
            <p:cNvSpPr/>
            <p:nvPr/>
          </p:nvSpPr>
          <p:spPr>
            <a:xfrm>
              <a:off x="-2133600" y="1524000"/>
              <a:ext cx="129540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30"/>
            <p:cNvGrpSpPr/>
            <p:nvPr/>
          </p:nvGrpSpPr>
          <p:grpSpPr>
            <a:xfrm>
              <a:off x="-1981200" y="1535668"/>
              <a:ext cx="1219200" cy="369332"/>
              <a:chOff x="-1981200" y="1459468"/>
              <a:chExt cx="1219200" cy="36933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-1981200" y="1570220"/>
                <a:ext cx="304800" cy="152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1600200" y="14594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Used</a:t>
                </a:r>
                <a:endParaRPr lang="en-US" dirty="0"/>
              </a:p>
            </p:txBody>
          </p:sp>
        </p:grpSp>
        <p:grpSp>
          <p:nvGrpSpPr>
            <p:cNvPr id="8" name="Group 29"/>
            <p:cNvGrpSpPr/>
            <p:nvPr/>
          </p:nvGrpSpPr>
          <p:grpSpPr>
            <a:xfrm>
              <a:off x="-1976203" y="1864278"/>
              <a:ext cx="1154678" cy="369332"/>
              <a:chOff x="-1976203" y="1864278"/>
              <a:chExt cx="1154678" cy="36933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1976203" y="1981200"/>
                <a:ext cx="304800" cy="1524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-1583525" y="186427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Total</a:t>
                </a:r>
                <a:endParaRPr lang="en-US" dirty="0"/>
              </a:p>
            </p:txBody>
          </p:sp>
        </p:grp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505200" y="2286000"/>
          <a:ext cx="924213" cy="977988"/>
        </p:xfrm>
        <a:graphic>
          <a:graphicData uri="http://schemas.openxmlformats.org/drawingml/2006/table">
            <a:tbl>
              <a:tblPr/>
              <a:tblGrid>
                <a:gridCol w="924213"/>
              </a:tblGrid>
              <a:tr h="977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Parking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524000" y="5257800"/>
          <a:ext cx="1076613" cy="1054188"/>
        </p:xfrm>
        <a:graphic>
          <a:graphicData uri="http://schemas.openxmlformats.org/drawingml/2006/table">
            <a:tbl>
              <a:tblPr/>
              <a:tblGrid>
                <a:gridCol w="1076613"/>
              </a:tblGrid>
              <a:tr h="1054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Parking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1066800" y="685800"/>
          <a:ext cx="1175039" cy="93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1066120" y="2211374"/>
          <a:ext cx="1156670" cy="94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1063955" y="3727423"/>
          <a:ext cx="1152774" cy="95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5-Point Star 33"/>
          <p:cNvSpPr/>
          <p:nvPr/>
        </p:nvSpPr>
        <p:spPr>
          <a:xfrm>
            <a:off x="4800600" y="36576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935665" y="914400"/>
            <a:ext cx="3735100" cy="5279188"/>
            <a:chOff x="3935665" y="914400"/>
            <a:chExt cx="3735100" cy="5279188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3364165" y="1535365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835989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960312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5839994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5964317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610100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610100" y="424514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734423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5873418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739770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5997741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878765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6003088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5300577" y="4870782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5305254" y="4997117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5301918" y="3499853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5306595" y="36261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4047952" y="35052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4052629" y="3631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6523088" y="347846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6527765" y="36048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3477925" y="685800"/>
          <a:ext cx="1178936" cy="93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3488500" y="3724275"/>
          <a:ext cx="1152774" cy="93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3487943" y="5260948"/>
          <a:ext cx="1168917" cy="95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/>
        </p:nvGraphicFramePr>
        <p:xfrm>
          <a:off x="4800600" y="685800"/>
          <a:ext cx="1156670" cy="93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/>
        </p:nvGraphicFramePr>
        <p:xfrm>
          <a:off x="4804001" y="2217751"/>
          <a:ext cx="1162793" cy="93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/>
        </p:nvGraphicFramePr>
        <p:xfrm>
          <a:off x="4804001" y="3733800"/>
          <a:ext cx="1162793" cy="93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/>
        </p:nvGraphicFramePr>
        <p:xfrm>
          <a:off x="4804001" y="5259374"/>
          <a:ext cx="1162793" cy="94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/>
        </p:nvGraphicFramePr>
        <p:xfrm>
          <a:off x="6019800" y="685800"/>
          <a:ext cx="1175039" cy="95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/>
        </p:nvGraphicFramePr>
        <p:xfrm>
          <a:off x="6013678" y="2192324"/>
          <a:ext cx="1181162" cy="962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/>
        </p:nvGraphicFramePr>
        <p:xfrm>
          <a:off x="6022521" y="3732226"/>
          <a:ext cx="1162793" cy="94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/>
        </p:nvGraphicFramePr>
        <p:xfrm>
          <a:off x="6025924" y="5256226"/>
          <a:ext cx="1168916" cy="94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/>
        </p:nvGraphicFramePr>
        <p:xfrm>
          <a:off x="7239000" y="685800"/>
          <a:ext cx="1168916" cy="94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/>
        </p:nvGraphicFramePr>
        <p:xfrm>
          <a:off x="7239000" y="2204997"/>
          <a:ext cx="1168916" cy="970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2" name="Chart 31"/>
          <p:cNvGraphicFramePr>
            <a:graphicFrameLocks/>
          </p:cNvGraphicFramePr>
          <p:nvPr/>
        </p:nvGraphicFramePr>
        <p:xfrm>
          <a:off x="7232876" y="3735374"/>
          <a:ext cx="1175039" cy="95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/>
        </p:nvGraphicFramePr>
        <p:xfrm>
          <a:off x="7227310" y="5257800"/>
          <a:ext cx="1165020" cy="94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Downtown Par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56" r="43519" b="6629"/>
          <a:stretch>
            <a:fillRect/>
          </a:stretch>
        </p:blipFill>
        <p:spPr>
          <a:xfrm>
            <a:off x="1066800" y="0"/>
            <a:ext cx="6997460" cy="679308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Downtown Parking Study: Thursday, March 3 @2PM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133600" y="457200"/>
          <a:ext cx="1187450" cy="705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124075" y="1980955"/>
          <a:ext cx="1206500" cy="71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2133600" y="3276600"/>
          <a:ext cx="1212850" cy="71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2133600" y="4572000"/>
          <a:ext cx="1212850" cy="71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/>
        </p:nvGraphicFramePr>
        <p:xfrm>
          <a:off x="2133600" y="5943600"/>
          <a:ext cx="1212850" cy="71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28600" y="5105400"/>
            <a:ext cx="1371600" cy="762000"/>
            <a:chOff x="-2133600" y="1524000"/>
            <a:chExt cx="1371600" cy="762000"/>
          </a:xfrm>
        </p:grpSpPr>
        <p:sp>
          <p:nvSpPr>
            <p:cNvPr id="27" name="Rectangle 26"/>
            <p:cNvSpPr/>
            <p:nvPr/>
          </p:nvSpPr>
          <p:spPr>
            <a:xfrm>
              <a:off x="-2133600" y="1524000"/>
              <a:ext cx="129540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30"/>
            <p:cNvGrpSpPr/>
            <p:nvPr/>
          </p:nvGrpSpPr>
          <p:grpSpPr>
            <a:xfrm>
              <a:off x="-1981200" y="1535668"/>
              <a:ext cx="1219200" cy="369332"/>
              <a:chOff x="-1981200" y="1459468"/>
              <a:chExt cx="1219200" cy="36933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-1981200" y="1570220"/>
                <a:ext cx="304800" cy="152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-1600200" y="14594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Used</a:t>
                </a:r>
                <a:endParaRPr lang="en-US" dirty="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-1976203" y="1864278"/>
              <a:ext cx="1154678" cy="369332"/>
              <a:chOff x="-1976203" y="1864278"/>
              <a:chExt cx="1154678" cy="36933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-1976203" y="1981200"/>
                <a:ext cx="304800" cy="1524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-1583525" y="186427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Total</a:t>
                </a:r>
                <a:endParaRPr lang="en-US" dirty="0"/>
              </a:p>
            </p:txBody>
          </p:sp>
        </p:grpSp>
      </p:grpSp>
      <p:sp>
        <p:nvSpPr>
          <p:cNvPr id="34" name="5-Point Star 33"/>
          <p:cNvSpPr/>
          <p:nvPr/>
        </p:nvSpPr>
        <p:spPr>
          <a:xfrm>
            <a:off x="4800600" y="36576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935665" y="914400"/>
            <a:ext cx="3735100" cy="5279188"/>
            <a:chOff x="3935665" y="914400"/>
            <a:chExt cx="3735100" cy="5279188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3364165" y="1535365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835989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960312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5839994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5964317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610100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610100" y="424514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734423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5873418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739770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5997741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878765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6003088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5300577" y="4870782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5305254" y="4997117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5301918" y="3499853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5306595" y="36261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4047952" y="35052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4052629" y="3631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6523088" y="347846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6527765" y="36048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194175" y="457200"/>
          <a:ext cx="1238250" cy="69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257800" y="457201"/>
          <a:ext cx="12192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6477000" y="457200"/>
          <a:ext cx="1200150" cy="71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4191000" y="1995120"/>
          <a:ext cx="1212850" cy="71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5270501" y="1976561"/>
          <a:ext cx="1206500" cy="71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6470649" y="1971187"/>
          <a:ext cx="1225550" cy="73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4191000" y="3295406"/>
          <a:ext cx="1212850" cy="71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5270501" y="3276600"/>
          <a:ext cx="1206500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4191000" y="4571754"/>
          <a:ext cx="1200150" cy="71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6486525" y="3285880"/>
          <a:ext cx="1200150" cy="75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5257800" y="4572000"/>
          <a:ext cx="1206500" cy="723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6432548" y="4561985"/>
          <a:ext cx="1250950" cy="74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/>
        </p:nvGraphicFramePr>
        <p:xfrm>
          <a:off x="4191000" y="5947995"/>
          <a:ext cx="1219200" cy="71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/>
        </p:nvGraphicFramePr>
        <p:xfrm>
          <a:off x="5257802" y="5943600"/>
          <a:ext cx="1225550" cy="71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/>
        </p:nvGraphicFramePr>
        <p:xfrm>
          <a:off x="6477000" y="5933830"/>
          <a:ext cx="1225550" cy="723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Downtown Par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56" r="43519" b="6629"/>
          <a:stretch>
            <a:fillRect/>
          </a:stretch>
        </p:blipFill>
        <p:spPr>
          <a:xfrm>
            <a:off x="1066800" y="0"/>
            <a:ext cx="6997460" cy="679308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Downtown Parking Study: Thursday, March 3 @2PM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295400" y="685800"/>
          <a:ext cx="1166882" cy="98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294551" y="2233148"/>
          <a:ext cx="1148679" cy="99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291897" y="3770970"/>
          <a:ext cx="1144017" cy="100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505200" y="2286000"/>
          <a:ext cx="924213" cy="977988"/>
        </p:xfrm>
        <a:graphic>
          <a:graphicData uri="http://schemas.openxmlformats.org/drawingml/2006/table">
            <a:tbl>
              <a:tblPr/>
              <a:tblGrid>
                <a:gridCol w="924213"/>
              </a:tblGrid>
              <a:tr h="977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Parking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524000" y="5257800"/>
          <a:ext cx="1076613" cy="1054188"/>
        </p:xfrm>
        <a:graphic>
          <a:graphicData uri="http://schemas.openxmlformats.org/drawingml/2006/table">
            <a:tbl>
              <a:tblPr/>
              <a:tblGrid>
                <a:gridCol w="1076613"/>
              </a:tblGrid>
              <a:tr h="1054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Parking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28600" y="5105400"/>
            <a:ext cx="1371600" cy="762000"/>
            <a:chOff x="-2133600" y="1524000"/>
            <a:chExt cx="1371600" cy="762000"/>
          </a:xfrm>
        </p:grpSpPr>
        <p:sp>
          <p:nvSpPr>
            <p:cNvPr id="27" name="Rectangle 26"/>
            <p:cNvSpPr/>
            <p:nvPr/>
          </p:nvSpPr>
          <p:spPr>
            <a:xfrm>
              <a:off x="-2133600" y="1524000"/>
              <a:ext cx="129540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30"/>
            <p:cNvGrpSpPr/>
            <p:nvPr/>
          </p:nvGrpSpPr>
          <p:grpSpPr>
            <a:xfrm>
              <a:off x="-1981200" y="1535668"/>
              <a:ext cx="1219200" cy="369332"/>
              <a:chOff x="-1981200" y="1459468"/>
              <a:chExt cx="1219200" cy="36933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-1981200" y="1570220"/>
                <a:ext cx="304800" cy="152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-1600200" y="14594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Used</a:t>
                </a:r>
                <a:endParaRPr lang="en-US" dirty="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-1976203" y="1864278"/>
              <a:ext cx="1154678" cy="369332"/>
              <a:chOff x="-1976203" y="1864278"/>
              <a:chExt cx="1154678" cy="36933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-1976203" y="1981200"/>
                <a:ext cx="304800" cy="1524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-1583525" y="186427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Total</a:t>
                </a:r>
                <a:endParaRPr lang="en-US" dirty="0"/>
              </a:p>
            </p:txBody>
          </p:sp>
        </p:grpSp>
      </p:grpSp>
      <p:sp>
        <p:nvSpPr>
          <p:cNvPr id="34" name="5-Point Star 33"/>
          <p:cNvSpPr/>
          <p:nvPr/>
        </p:nvSpPr>
        <p:spPr>
          <a:xfrm>
            <a:off x="4800600" y="36576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935665" y="914400"/>
            <a:ext cx="3735100" cy="5279188"/>
            <a:chOff x="3935665" y="914400"/>
            <a:chExt cx="3735100" cy="5279188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3364165" y="1535365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835989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960312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5839994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5964317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610100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610100" y="424514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734423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5873418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739770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5997741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878765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6003088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5300577" y="4870782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5305254" y="4997117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5301918" y="3499853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5306595" y="36261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4047952" y="35052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4052629" y="3631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6523088" y="347846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6527765" y="36048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429304" y="685800"/>
          <a:ext cx="1171543" cy="98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3439987" y="3768084"/>
          <a:ext cx="1144017" cy="98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3440033" y="5326582"/>
          <a:ext cx="1160814" cy="100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4875610" y="685800"/>
          <a:ext cx="1148679" cy="98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4879070" y="2240151"/>
          <a:ext cx="1154746" cy="9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4879070" y="3777974"/>
          <a:ext cx="1154746" cy="98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4879070" y="5325322"/>
          <a:ext cx="1154746" cy="99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6096000" y="685800"/>
          <a:ext cx="1166882" cy="100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6089932" y="2214097"/>
          <a:ext cx="1172950" cy="1014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6098611" y="3776714"/>
          <a:ext cx="1154746" cy="99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6102068" y="5322801"/>
          <a:ext cx="1160814" cy="99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7314804" y="685800"/>
          <a:ext cx="1160814" cy="99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7314804" y="2226144"/>
          <a:ext cx="1160814" cy="1022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/>
        </p:nvGraphicFramePr>
        <p:xfrm>
          <a:off x="7308736" y="3779234"/>
          <a:ext cx="1166882" cy="100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/>
        </p:nvGraphicFramePr>
        <p:xfrm>
          <a:off x="7302621" y="5324061"/>
          <a:ext cx="1156154" cy="99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Downtown Par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56" r="43519" b="6629"/>
          <a:stretch>
            <a:fillRect/>
          </a:stretch>
        </p:blipFill>
        <p:spPr>
          <a:xfrm>
            <a:off x="1066800" y="0"/>
            <a:ext cx="6997460" cy="679308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Downtown Parking Study: Tuesday, March 15 @11AM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Jury Trial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209800" y="471882"/>
          <a:ext cx="1219200" cy="670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281184" y="1828800"/>
          <a:ext cx="1238746" cy="68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2293288" y="3267075"/>
          <a:ext cx="1245669" cy="67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2297871" y="4566844"/>
          <a:ext cx="1245669" cy="67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/>
        </p:nvGraphicFramePr>
        <p:xfrm>
          <a:off x="2300377" y="5949196"/>
          <a:ext cx="1245669" cy="67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28600" y="5105400"/>
            <a:ext cx="1371600" cy="762000"/>
            <a:chOff x="-2133600" y="1524000"/>
            <a:chExt cx="1371600" cy="762000"/>
          </a:xfrm>
        </p:grpSpPr>
        <p:sp>
          <p:nvSpPr>
            <p:cNvPr id="27" name="Rectangle 26"/>
            <p:cNvSpPr/>
            <p:nvPr/>
          </p:nvSpPr>
          <p:spPr>
            <a:xfrm>
              <a:off x="-2133600" y="1524000"/>
              <a:ext cx="129540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30"/>
            <p:cNvGrpSpPr/>
            <p:nvPr/>
          </p:nvGrpSpPr>
          <p:grpSpPr>
            <a:xfrm>
              <a:off x="-1981200" y="1535668"/>
              <a:ext cx="1219200" cy="369332"/>
              <a:chOff x="-1981200" y="1459468"/>
              <a:chExt cx="1219200" cy="36933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-1981200" y="1570220"/>
                <a:ext cx="304800" cy="152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-1600200" y="14594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Used</a:t>
                </a:r>
                <a:endParaRPr lang="en-US" dirty="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-1976203" y="1864278"/>
              <a:ext cx="1154678" cy="369332"/>
              <a:chOff x="-1976203" y="1864278"/>
              <a:chExt cx="1154678" cy="36933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-1976203" y="1981200"/>
                <a:ext cx="304800" cy="1524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-1583525" y="186427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Total</a:t>
                </a:r>
                <a:endParaRPr lang="en-US" dirty="0"/>
              </a:p>
            </p:txBody>
          </p:sp>
        </p:grpSp>
      </p:grpSp>
      <p:sp>
        <p:nvSpPr>
          <p:cNvPr id="34" name="5-Point Star 33"/>
          <p:cNvSpPr/>
          <p:nvPr/>
        </p:nvSpPr>
        <p:spPr>
          <a:xfrm>
            <a:off x="4800600" y="36576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935665" y="914400"/>
            <a:ext cx="3735100" cy="5279188"/>
            <a:chOff x="3935665" y="914400"/>
            <a:chExt cx="3735100" cy="5279188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3364165" y="1535365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835989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960312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5839994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5964317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610100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610100" y="424514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734423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5873418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739770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5997741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878765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6003088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5300577" y="4870782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5305254" y="4997117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5301918" y="3499853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5306595" y="36261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4047952" y="35052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4052629" y="3631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6523088" y="347846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6527765" y="36048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107087" y="457200"/>
          <a:ext cx="1150714" cy="66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257800" y="457200"/>
          <a:ext cx="1252183" cy="68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6553200" y="457200"/>
          <a:ext cx="1232230" cy="67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4191000" y="1828800"/>
          <a:ext cx="1127132" cy="68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5355822" y="1811858"/>
          <a:ext cx="1239153" cy="67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6627018" y="1801177"/>
          <a:ext cx="1258700" cy="70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4191000" y="3276600"/>
          <a:ext cx="1126763" cy="67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5355967" y="3261919"/>
          <a:ext cx="1239153" cy="687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4191000" y="4572000"/>
          <a:ext cx="1114972" cy="68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6646426" y="3265848"/>
          <a:ext cx="1232230" cy="687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5341500" y="4572440"/>
          <a:ext cx="1239153" cy="687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6583311" y="4557831"/>
          <a:ext cx="1285169" cy="706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/>
        </p:nvGraphicFramePr>
        <p:xfrm>
          <a:off x="4191000" y="5943600"/>
          <a:ext cx="1133027" cy="68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/>
        </p:nvGraphicFramePr>
        <p:xfrm>
          <a:off x="5341357" y="5940112"/>
          <a:ext cx="1258699" cy="68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/>
        </p:nvGraphicFramePr>
        <p:xfrm>
          <a:off x="6634252" y="5928919"/>
          <a:ext cx="1258700" cy="687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Downtown Par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56" r="43519" b="6629"/>
          <a:stretch>
            <a:fillRect/>
          </a:stretch>
        </p:blipFill>
        <p:spPr>
          <a:xfrm>
            <a:off x="1066800" y="0"/>
            <a:ext cx="6997460" cy="679308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Downtown Parking Study: Tuesday, March 15 @11AM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295400" y="838200"/>
          <a:ext cx="1166882" cy="91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294553" y="2386184"/>
          <a:ext cx="1148678" cy="92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277620" y="3740572"/>
          <a:ext cx="1144017" cy="97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505200" y="2286000"/>
          <a:ext cx="924213" cy="977988"/>
        </p:xfrm>
        <a:graphic>
          <a:graphicData uri="http://schemas.openxmlformats.org/drawingml/2006/table">
            <a:tbl>
              <a:tblPr/>
              <a:tblGrid>
                <a:gridCol w="924213"/>
              </a:tblGrid>
              <a:tr h="977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Parking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600200" y="5257800"/>
          <a:ext cx="1076613" cy="1054188"/>
        </p:xfrm>
        <a:graphic>
          <a:graphicData uri="http://schemas.openxmlformats.org/drawingml/2006/table">
            <a:tbl>
              <a:tblPr/>
              <a:tblGrid>
                <a:gridCol w="1076613"/>
              </a:tblGrid>
              <a:tr h="1054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Parking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28600" y="5105400"/>
            <a:ext cx="1371600" cy="762000"/>
            <a:chOff x="-2133600" y="1524000"/>
            <a:chExt cx="1371600" cy="762000"/>
          </a:xfrm>
        </p:grpSpPr>
        <p:sp>
          <p:nvSpPr>
            <p:cNvPr id="27" name="Rectangle 26"/>
            <p:cNvSpPr/>
            <p:nvPr/>
          </p:nvSpPr>
          <p:spPr>
            <a:xfrm>
              <a:off x="-2133600" y="1524000"/>
              <a:ext cx="129540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30"/>
            <p:cNvGrpSpPr/>
            <p:nvPr/>
          </p:nvGrpSpPr>
          <p:grpSpPr>
            <a:xfrm>
              <a:off x="-1981200" y="1535668"/>
              <a:ext cx="1219200" cy="369332"/>
              <a:chOff x="-1981200" y="1459468"/>
              <a:chExt cx="1219200" cy="36933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-1981200" y="1570220"/>
                <a:ext cx="304800" cy="152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-1600200" y="14594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Used</a:t>
                </a:r>
                <a:endParaRPr lang="en-US" dirty="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-1976203" y="1864278"/>
              <a:ext cx="1154678" cy="369332"/>
              <a:chOff x="-1976203" y="1864278"/>
              <a:chExt cx="1154678" cy="36933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-1976203" y="1981200"/>
                <a:ext cx="304800" cy="1524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-1583525" y="186427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Total</a:t>
                </a:r>
                <a:endParaRPr lang="en-US" dirty="0"/>
              </a:p>
            </p:txBody>
          </p:sp>
        </p:grpSp>
      </p:grpSp>
      <p:sp>
        <p:nvSpPr>
          <p:cNvPr id="34" name="5-Point Star 33"/>
          <p:cNvSpPr/>
          <p:nvPr/>
        </p:nvSpPr>
        <p:spPr>
          <a:xfrm>
            <a:off x="4800600" y="36576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935665" y="914400"/>
            <a:ext cx="3735100" cy="5279188"/>
            <a:chOff x="3935665" y="914400"/>
            <a:chExt cx="3735100" cy="5279188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3364165" y="1535365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835989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960312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5839994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5964317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610100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610100" y="424514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734423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5873418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739770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5997741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878765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6003088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5300577" y="4870782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5305254" y="4997117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5301918" y="3499853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5306595" y="36261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4047952" y="35052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4052629" y="3631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6523088" y="347846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6527765" y="36048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429609" y="838200"/>
          <a:ext cx="1171542" cy="91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3426014" y="3737009"/>
          <a:ext cx="1144017" cy="95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3504408" y="5182873"/>
          <a:ext cx="1160814" cy="92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4798223" y="838200"/>
          <a:ext cx="1148678" cy="91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4801681" y="2391915"/>
          <a:ext cx="1154746" cy="90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4787403" y="3746985"/>
          <a:ext cx="1154746" cy="95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4865752" y="5180976"/>
          <a:ext cx="1154746" cy="92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6096000" y="839473"/>
          <a:ext cx="1166882" cy="92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6089932" y="2368406"/>
          <a:ext cx="1172950" cy="93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6084333" y="3746020"/>
          <a:ext cx="1154746" cy="962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6166139" y="5178455"/>
          <a:ext cx="1160814" cy="92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7390608" y="838836"/>
          <a:ext cx="1160814" cy="92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7390608" y="2381090"/>
          <a:ext cx="1160814" cy="94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/>
        </p:nvGraphicFramePr>
        <p:xfrm>
          <a:off x="7370262" y="3748836"/>
          <a:ext cx="1166882" cy="97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/>
        </p:nvGraphicFramePr>
        <p:xfrm>
          <a:off x="7442497" y="5179715"/>
          <a:ext cx="1156153" cy="92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Numbers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676400"/>
          <a:ext cx="8382000" cy="1834347"/>
        </p:xfrm>
        <a:graphic>
          <a:graphicData uri="http://schemas.openxmlformats.org/drawingml/2006/table">
            <a:tbl>
              <a:tblPr/>
              <a:tblGrid>
                <a:gridCol w="5150950"/>
                <a:gridCol w="1783249"/>
                <a:gridCol w="1447801"/>
              </a:tblGrid>
              <a:tr h="646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Average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Maximum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Available Parking Stalls (Street)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692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692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Used Parking Stalls (Street)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183.6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194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Percentage of Stalls Used (Street)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3962400"/>
          <a:ext cx="8381999" cy="1854244"/>
        </p:xfrm>
        <a:graphic>
          <a:graphicData uri="http://schemas.openxmlformats.org/drawingml/2006/table">
            <a:tbl>
              <a:tblPr/>
              <a:tblGrid>
                <a:gridCol w="5150949"/>
                <a:gridCol w="1783251"/>
                <a:gridCol w="1447799"/>
              </a:tblGrid>
              <a:tr h="666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Average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Maximum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Available Parking Stalls (Lot)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Used Parking Stalls (Lot)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105.1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108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Percentage of Stalls Used (Lot)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64%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0772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700" dirty="0" smtClean="0">
                <a:ea typeface="Calibri" pitchFamily="34" charset="0"/>
                <a:cs typeface="Times New Roman" pitchFamily="18" charset="0"/>
              </a:rPr>
              <a:t>Data was sorted by blocks to determine if certain zones were prone to parking issues. 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</a:pPr>
            <a:endParaRPr lang="en-US" sz="2700" dirty="0" smtClean="0"/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700" dirty="0" smtClean="0"/>
              <a:t>Spaces counted were on the inside of the streets.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</a:pPr>
            <a:endParaRPr lang="en-US" sz="2700" dirty="0" smtClean="0"/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700" dirty="0" smtClean="0"/>
              <a:t>The outside perimeter of the study area was not included in the study of the individual blocks. 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</a:pPr>
            <a:endParaRPr lang="en-US" sz="2700" dirty="0" smtClean="0"/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700" dirty="0" smtClean="0"/>
              <a:t>The blocks with the highest percentage of stalls used were Blocks 8 and 10 with 77 percent of maximum stalls used.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7677" r="27622"/>
          <a:stretch>
            <a:fillRect/>
          </a:stretch>
        </p:blipFill>
        <p:spPr bwMode="auto">
          <a:xfrm>
            <a:off x="4648200" y="1524000"/>
            <a:ext cx="406491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0253" r="24810"/>
          <a:stretch>
            <a:fillRect/>
          </a:stretch>
        </p:blipFill>
        <p:spPr bwMode="auto">
          <a:xfrm>
            <a:off x="457200" y="1524000"/>
            <a:ext cx="3942291" cy="44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1828800" y="3581400"/>
            <a:ext cx="5334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581400" y="2819400"/>
            <a:ext cx="4572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street with the highest maximum percentage was Maple Street with maximum used percentage of 59 percent.  </a:t>
            </a:r>
          </a:p>
          <a:p>
            <a:r>
              <a:rPr lang="en-US" dirty="0" smtClean="0"/>
              <a:t>Harrison Street was the least parked on street with a maximum use percentage of only 10 percent. </a:t>
            </a:r>
          </a:p>
          <a:p>
            <a:r>
              <a:rPr lang="en-US" dirty="0" smtClean="0"/>
              <a:t>The highest used block percentage was 77 percent, which means that still stalls open at peak demand.  </a:t>
            </a:r>
          </a:p>
          <a:p>
            <a:r>
              <a:rPr lang="en-US" dirty="0" smtClean="0"/>
              <a:t>Within a block of the highest used blocks are blocks with less than 40 percent being used at peak.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16 block section centered on the Courthouse</a:t>
            </a:r>
          </a:p>
          <a:p>
            <a:r>
              <a:rPr lang="en-US" dirty="0" smtClean="0"/>
              <a:t>Area is bordered on the north by County Road A/Elm Street, on the south by Walnut Street, on the west by Harrison Street, and on the east by Monroe Street.  </a:t>
            </a:r>
          </a:p>
          <a:p>
            <a:r>
              <a:rPr lang="en-US" dirty="0" smtClean="0"/>
              <a:t>The street parking study area is outlined in </a:t>
            </a:r>
            <a:r>
              <a:rPr lang="en-US" dirty="0" smtClean="0">
                <a:solidFill>
                  <a:srgbClr val="A900E6"/>
                </a:solidFill>
              </a:rPr>
              <a:t>purple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Four surface parking surface lots were also included in this study:</a:t>
            </a:r>
          </a:p>
          <a:p>
            <a:pPr lvl="1"/>
            <a:r>
              <a:rPr lang="en-US" dirty="0" smtClean="0"/>
              <a:t>Public lots:  Cherry and Washington Street (St. Clements); Hickory and Washington Street (City lot), and mid-block  between Cherry, Maple, Monroe, and Madison Streets. </a:t>
            </a:r>
          </a:p>
          <a:p>
            <a:pPr lvl="1"/>
            <a:r>
              <a:rPr lang="en-US" dirty="0" smtClean="0"/>
              <a:t>Private lot:  Elm and Monroe Street  (American Bank)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(cont’d.)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It can be concluded that parking is not a major issue in the study area.  </a:t>
            </a:r>
          </a:p>
          <a:p>
            <a:r>
              <a:rPr lang="en-US" sz="3600" dirty="0" smtClean="0"/>
              <a:t>There is sufficient parking in all parts of the study area.</a:t>
            </a:r>
          </a:p>
          <a:p>
            <a:r>
              <a:rPr lang="en-US" sz="3600" dirty="0" smtClean="0"/>
              <a:t>Study results are nearly identical to 1999 study even with a smaller study area.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town Parking study ar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222" r="25000"/>
          <a:stretch>
            <a:fillRect/>
          </a:stretch>
        </p:blipFill>
        <p:spPr>
          <a:xfrm>
            <a:off x="1524000" y="76200"/>
            <a:ext cx="6629400" cy="6724087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56" y="3306346"/>
            <a:ext cx="1411287" cy="3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-125144" y="3395246"/>
            <a:ext cx="1725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1999 Study Area:</a:t>
            </a:r>
          </a:p>
          <a:p>
            <a:pPr algn="ctr"/>
            <a:r>
              <a:rPr lang="en-US" sz="1600" dirty="0" smtClean="0"/>
              <a:t>1177 Spaces</a:t>
            </a:r>
          </a:p>
        </p:txBody>
      </p:sp>
      <p:grpSp>
        <p:nvGrpSpPr>
          <p:cNvPr id="3078" name="Group 6"/>
          <p:cNvGrpSpPr>
            <a:grpSpLocks noChangeAspect="1"/>
          </p:cNvGrpSpPr>
          <p:nvPr/>
        </p:nvGrpSpPr>
        <p:grpSpPr bwMode="auto">
          <a:xfrm>
            <a:off x="200297" y="1905000"/>
            <a:ext cx="1142999" cy="609600"/>
            <a:chOff x="517" y="1488"/>
            <a:chExt cx="309" cy="230"/>
          </a:xfrm>
        </p:grpSpPr>
        <p:sp>
          <p:nvSpPr>
            <p:cNvPr id="3077" name="AutoShape 5"/>
            <p:cNvSpPr>
              <a:spLocks noChangeAspect="1" noChangeArrowheads="1" noTextEdit="1"/>
            </p:cNvSpPr>
            <p:nvPr/>
          </p:nvSpPr>
          <p:spPr bwMode="auto">
            <a:xfrm>
              <a:off x="517" y="1488"/>
              <a:ext cx="309" cy="2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/>
                <a:t>Study Area:</a:t>
              </a:r>
            </a:p>
            <a:p>
              <a:pPr algn="ctr"/>
              <a:r>
                <a:rPr lang="en-US" sz="1600" dirty="0" smtClean="0"/>
                <a:t>857 Spaces</a:t>
              </a:r>
            </a:p>
            <a:p>
              <a:endParaRPr lang="en-US" dirty="0"/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518" y="1488"/>
              <a:ext cx="308" cy="229"/>
            </a:xfrm>
            <a:prstGeom prst="rect">
              <a:avLst/>
            </a:prstGeom>
            <a:noFill/>
            <a:ln w="28575">
              <a:solidFill>
                <a:srgbClr val="A900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5-Point Star 12"/>
          <p:cNvSpPr/>
          <p:nvPr/>
        </p:nvSpPr>
        <p:spPr>
          <a:xfrm>
            <a:off x="4114800" y="32004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645152"/>
          </a:xfrm>
        </p:spPr>
        <p:txBody>
          <a:bodyPr>
            <a:normAutofit/>
          </a:bodyPr>
          <a:lstStyle/>
          <a:p>
            <a:r>
              <a:rPr lang="en-US" dirty="0" smtClean="0"/>
              <a:t>It is recommended that no major changes be made to the parking in the study area. </a:t>
            </a:r>
            <a:r>
              <a:rPr lang="en-US" b="1" dirty="0" smtClean="0">
                <a:solidFill>
                  <a:srgbClr val="FF0000"/>
                </a:solidFill>
              </a:rPr>
              <a:t>IF</a:t>
            </a:r>
            <a:r>
              <a:rPr lang="en-US" dirty="0" smtClean="0"/>
              <a:t> changes are needed:  </a:t>
            </a:r>
          </a:p>
          <a:p>
            <a:pPr lvl="1"/>
            <a:r>
              <a:rPr lang="en-US" dirty="0" smtClean="0"/>
              <a:t>Elm and Monroe Street parking lot should be used for public parking</a:t>
            </a:r>
          </a:p>
          <a:p>
            <a:pPr lvl="1"/>
            <a:r>
              <a:rPr lang="en-US" dirty="0" smtClean="0"/>
              <a:t>Place signs directing vehicles to park on streets that are underused.</a:t>
            </a:r>
          </a:p>
          <a:p>
            <a:r>
              <a:rPr lang="en-US" dirty="0" smtClean="0"/>
              <a:t>Further analysis could be done to assess the unique customer needs for customers of government buildings. </a:t>
            </a:r>
          </a:p>
          <a:p>
            <a:pPr lvl="1"/>
            <a:r>
              <a:rPr lang="en-US" dirty="0" smtClean="0"/>
              <a:t>These unique needs may result in the need of establishing special zones for drop/pickup and parking to meet their needs.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Means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6451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There is ample parking to accommodate use of the third floor.</a:t>
            </a:r>
          </a:p>
          <a:p>
            <a:r>
              <a:rPr lang="en-US" sz="3600" dirty="0" smtClean="0"/>
              <a:t>A street space is just as good as a parking lot—and much less expensive.</a:t>
            </a:r>
          </a:p>
          <a:p>
            <a:r>
              <a:rPr lang="en-US" sz="3600" dirty="0" smtClean="0"/>
              <a:t>Jobs and services are more important than parking spaces.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I Was In Your Shoes…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6451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Evaluate </a:t>
            </a:r>
            <a:r>
              <a:rPr lang="en-US" sz="2800" u="sng" dirty="0" smtClean="0"/>
              <a:t>all </a:t>
            </a:r>
            <a:r>
              <a:rPr lang="en-US" sz="2800" dirty="0" smtClean="0"/>
              <a:t>current space assignments in Administration Building.</a:t>
            </a:r>
          </a:p>
          <a:p>
            <a:r>
              <a:rPr lang="en-US" sz="2800" dirty="0" smtClean="0"/>
              <a:t>Evaluate cost of private leases versus finishing third floor and rehabilitating the “52” building.</a:t>
            </a:r>
          </a:p>
          <a:p>
            <a:r>
              <a:rPr lang="en-US" sz="2800" dirty="0" smtClean="0"/>
              <a:t>If consolidation is pursued, all County functions should be “on the table” and new space assignments should reflect unique customer needs.</a:t>
            </a:r>
          </a:p>
          <a:p>
            <a:r>
              <a:rPr lang="en-US" sz="2800" dirty="0" smtClean="0"/>
              <a:t>When pursuing efficiency, the best option is not always the cheapest one.</a:t>
            </a:r>
          </a:p>
          <a:p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dirty="0" smtClean="0"/>
              <a:t>Any Questions?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Downtown Par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56" r="43519" b="6629"/>
          <a:stretch>
            <a:fillRect/>
          </a:stretch>
        </p:blipFill>
        <p:spPr>
          <a:xfrm>
            <a:off x="1066800" y="0"/>
            <a:ext cx="6997460" cy="679308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Downtown Parking Study: Study Area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9562" y="437674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62800" y="4114800"/>
            <a:ext cx="152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0" y="2286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86600" y="914400"/>
            <a:ext cx="4572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800600" y="36576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295400" y="533400"/>
            <a:ext cx="6707188" cy="6096000"/>
          </a:xfrm>
          <a:prstGeom prst="rect">
            <a:avLst/>
          </a:prstGeom>
          <a:noFill/>
          <a:ln w="73025">
            <a:solidFill>
              <a:srgbClr val="A900E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Downtown Par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56" r="43519" b="6629"/>
          <a:stretch>
            <a:fillRect/>
          </a:stretch>
        </p:blipFill>
        <p:spPr>
          <a:xfrm>
            <a:off x="1066800" y="0"/>
            <a:ext cx="6997460" cy="679308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Downtown Parking Study: Daytime Restrictions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935665" y="914400"/>
            <a:ext cx="3735100" cy="5279188"/>
            <a:chOff x="3935665" y="914400"/>
            <a:chExt cx="3735100" cy="5279188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3364165" y="1535365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5835989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5960312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5839994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5964317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4610100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4610100" y="424514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4734423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5873418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739770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5997741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5878765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6003088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5300577" y="4870782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5305254" y="4997117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5301918" y="3499853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5306595" y="36261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4047952" y="35052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4052629" y="3631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6523088" y="347846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6527765" y="36048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158009" y="3643461"/>
            <a:ext cx="2776191" cy="2642643"/>
            <a:chOff x="4158009" y="3643461"/>
            <a:chExt cx="2776191" cy="264264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158009" y="3643461"/>
              <a:ext cx="109191" cy="0"/>
            </a:xfrm>
            <a:prstGeom prst="line">
              <a:avLst/>
            </a:prstGeom>
            <a:ln w="635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310409" y="3643461"/>
              <a:ext cx="109191" cy="0"/>
            </a:xfrm>
            <a:prstGeom prst="line">
              <a:avLst/>
            </a:prstGeom>
            <a:ln w="635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672609" y="4967139"/>
              <a:ext cx="109191" cy="0"/>
            </a:xfrm>
            <a:prstGeom prst="line">
              <a:avLst/>
            </a:prstGeom>
            <a:ln w="635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25009" y="6272757"/>
              <a:ext cx="109191" cy="0"/>
            </a:xfrm>
            <a:prstGeom prst="line">
              <a:avLst/>
            </a:prstGeom>
            <a:ln w="635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215409" y="6271965"/>
              <a:ext cx="109191" cy="0"/>
            </a:xfrm>
            <a:prstGeom prst="line">
              <a:avLst/>
            </a:prstGeom>
            <a:ln w="635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748783" y="6286104"/>
              <a:ext cx="109191" cy="0"/>
            </a:xfrm>
            <a:prstGeom prst="line">
              <a:avLst/>
            </a:prstGeom>
            <a:ln w="635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>
              <a:off x="5127004" y="3831604"/>
              <a:ext cx="109191" cy="0"/>
            </a:xfrm>
            <a:prstGeom prst="line">
              <a:avLst/>
            </a:prstGeom>
            <a:ln w="635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>
              <a:off x="5127005" y="3984004"/>
              <a:ext cx="109191" cy="0"/>
            </a:xfrm>
            <a:prstGeom prst="line">
              <a:avLst/>
            </a:prstGeom>
            <a:ln w="635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3538509" y="2489855"/>
            <a:ext cx="4081491" cy="2479964"/>
            <a:chOff x="3538509" y="2489855"/>
            <a:chExt cx="4081491" cy="2479964"/>
          </a:xfrm>
        </p:grpSpPr>
        <p:cxnSp>
          <p:nvCxnSpPr>
            <p:cNvPr id="68" name="Straight Connector 67"/>
            <p:cNvCxnSpPr/>
            <p:nvPr/>
          </p:nvCxnSpPr>
          <p:spPr>
            <a:xfrm rot="16200000" flipV="1">
              <a:off x="5220728" y="3294894"/>
              <a:ext cx="152399" cy="2"/>
            </a:xfrm>
            <a:prstGeom prst="line">
              <a:avLst/>
            </a:prstGeom>
            <a:ln w="635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 flipV="1">
              <a:off x="7467601" y="3475507"/>
              <a:ext cx="152399" cy="2"/>
            </a:xfrm>
            <a:prstGeom prst="line">
              <a:avLst/>
            </a:prstGeom>
            <a:ln w="635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 flipV="1">
              <a:off x="4748153" y="4114797"/>
              <a:ext cx="152399" cy="2"/>
            </a:xfrm>
            <a:prstGeom prst="line">
              <a:avLst/>
            </a:prstGeom>
            <a:ln w="635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0800000" flipV="1">
              <a:off x="4941126" y="4114800"/>
              <a:ext cx="152399" cy="2"/>
            </a:xfrm>
            <a:prstGeom prst="line">
              <a:avLst/>
            </a:prstGeom>
            <a:ln w="635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4340000" flipV="1">
              <a:off x="3462310" y="2566054"/>
              <a:ext cx="152399" cy="2"/>
            </a:xfrm>
            <a:prstGeom prst="line">
              <a:avLst/>
            </a:prstGeom>
            <a:ln w="635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0800000" flipV="1">
              <a:off x="6805552" y="4969814"/>
              <a:ext cx="152399" cy="2"/>
            </a:xfrm>
            <a:prstGeom prst="line">
              <a:avLst/>
            </a:prstGeom>
            <a:ln w="635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0800000" flipV="1">
              <a:off x="6992587" y="4969817"/>
              <a:ext cx="152399" cy="2"/>
            </a:xfrm>
            <a:prstGeom prst="line">
              <a:avLst/>
            </a:prstGeom>
            <a:ln w="635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1524000" y="838200"/>
            <a:ext cx="19812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Hour Parking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Min. Parking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Handicap Parking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95400" y="533400"/>
            <a:ext cx="6707188" cy="6096000"/>
          </a:xfrm>
          <a:prstGeom prst="rect">
            <a:avLst/>
          </a:prstGeom>
          <a:noFill/>
          <a:ln w="73025">
            <a:solidFill>
              <a:srgbClr val="A900E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5-Point Star 125"/>
          <p:cNvSpPr/>
          <p:nvPr/>
        </p:nvSpPr>
        <p:spPr>
          <a:xfrm>
            <a:off x="4800600" y="36576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total number of spaces, those number of available spaces, and the number of occupied spaces at a given time within the study area.  </a:t>
            </a:r>
          </a:p>
          <a:p>
            <a:r>
              <a:rPr lang="en-US" dirty="0" smtClean="0"/>
              <a:t>Parking spaces were also identified by designation (e.g. 2 hour parking, 30 minute parking, and 15 minute parking).   </a:t>
            </a:r>
          </a:p>
          <a:p>
            <a:r>
              <a:rPr lang="en-US" dirty="0" smtClean="0"/>
              <a:t>Each study was performed on different day of the week, with Tuesday being repeated (Monday through Thursday), and at a different time.  </a:t>
            </a:r>
          </a:p>
          <a:p>
            <a:r>
              <a:rPr lang="en-US" dirty="0" smtClean="0"/>
              <a:t>Times studied were 8AM (2/23), 11AM (3/15), 12PM (2/22), 2PM (3/3), and 4PM (2/14).  </a:t>
            </a:r>
          </a:p>
          <a:p>
            <a:r>
              <a:rPr lang="en-US" dirty="0" smtClean="0"/>
              <a:t>A jury trial selection on March 15 was studied as there was concern about jury candidates not having sufficient parking.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Downtown Par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56" r="43519" b="6629"/>
          <a:stretch>
            <a:fillRect/>
          </a:stretch>
        </p:blipFill>
        <p:spPr>
          <a:xfrm>
            <a:off x="1066800" y="0"/>
            <a:ext cx="6997460" cy="679308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Downtown Parking Study: Monday, February 14 @4PM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5" name="Chart 34"/>
          <p:cNvGraphicFramePr>
            <a:graphicFrameLocks/>
          </p:cNvGraphicFramePr>
          <p:nvPr/>
        </p:nvGraphicFramePr>
        <p:xfrm>
          <a:off x="2057400" y="533401"/>
          <a:ext cx="1514976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Chart 35"/>
          <p:cNvGraphicFramePr>
            <a:graphicFrameLocks/>
          </p:cNvGraphicFramePr>
          <p:nvPr/>
        </p:nvGraphicFramePr>
        <p:xfrm>
          <a:off x="2057400" y="1756619"/>
          <a:ext cx="1362576" cy="64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/>
          <p:cNvGraphicFramePr>
            <a:graphicFrameLocks/>
          </p:cNvGraphicFramePr>
          <p:nvPr/>
        </p:nvGraphicFramePr>
        <p:xfrm>
          <a:off x="2135420" y="3052019"/>
          <a:ext cx="1351734" cy="64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Chart 37"/>
          <p:cNvGraphicFramePr>
            <a:graphicFrameLocks/>
          </p:cNvGraphicFramePr>
          <p:nvPr/>
        </p:nvGraphicFramePr>
        <p:xfrm>
          <a:off x="1984219" y="4497140"/>
          <a:ext cx="1344583" cy="656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/>
        </p:nvGraphicFramePr>
        <p:xfrm>
          <a:off x="2062818" y="5868740"/>
          <a:ext cx="1330282" cy="656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3935665" y="914400"/>
            <a:ext cx="3735100" cy="5279188"/>
            <a:chOff x="3935665" y="914400"/>
            <a:chExt cx="3735100" cy="5279188"/>
          </a:xfrm>
        </p:grpSpPr>
        <p:cxnSp>
          <p:nvCxnSpPr>
            <p:cNvPr id="57" name="Straight Connector 56"/>
            <p:cNvCxnSpPr/>
            <p:nvPr/>
          </p:nvCxnSpPr>
          <p:spPr>
            <a:xfrm rot="5400000">
              <a:off x="3364165" y="1535365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5835989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5960312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5839994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5964317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610100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10100" y="424514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734423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873418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4739770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997741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5878765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6003088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>
              <a:off x="5300577" y="4870782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5305254" y="4997117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>
              <a:off x="5301918" y="3499853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0800000">
              <a:off x="5306595" y="36261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0800000">
              <a:off x="4047952" y="35052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4052629" y="3631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0800000">
              <a:off x="6523088" y="347846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0800000">
              <a:off x="6527765" y="36048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28600" y="5105400"/>
            <a:ext cx="1371600" cy="762000"/>
            <a:chOff x="-2133600" y="1524000"/>
            <a:chExt cx="1371600" cy="762000"/>
          </a:xfrm>
        </p:grpSpPr>
        <p:sp>
          <p:nvSpPr>
            <p:cNvPr id="29" name="Rectangle 28"/>
            <p:cNvSpPr/>
            <p:nvPr/>
          </p:nvSpPr>
          <p:spPr>
            <a:xfrm>
              <a:off x="-2133600" y="1524000"/>
              <a:ext cx="129540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-1981200" y="1535668"/>
              <a:ext cx="1219200" cy="369332"/>
              <a:chOff x="-1981200" y="1459468"/>
              <a:chExt cx="1219200" cy="36933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1981200" y="1570220"/>
                <a:ext cx="304800" cy="152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-1600200" y="14594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Used</a:t>
                </a:r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-1976203" y="1864278"/>
              <a:ext cx="1154678" cy="369332"/>
              <a:chOff x="-1976203" y="1864278"/>
              <a:chExt cx="1154678" cy="36933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-1976203" y="1981200"/>
                <a:ext cx="304800" cy="1524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-1583525" y="186427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Total</a:t>
                </a:r>
                <a:endParaRPr lang="en-US" dirty="0"/>
              </a:p>
            </p:txBody>
          </p:sp>
        </p:grpSp>
      </p:grpSp>
      <p:sp>
        <p:nvSpPr>
          <p:cNvPr id="33" name="5-Point Star 32"/>
          <p:cNvSpPr/>
          <p:nvPr/>
        </p:nvSpPr>
        <p:spPr>
          <a:xfrm>
            <a:off x="4800600" y="36576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Chart 39"/>
          <p:cNvGraphicFramePr>
            <a:graphicFrameLocks/>
          </p:cNvGraphicFramePr>
          <p:nvPr/>
        </p:nvGraphicFramePr>
        <p:xfrm>
          <a:off x="3885619" y="457200"/>
          <a:ext cx="1366037" cy="66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1" name="Chart 40"/>
          <p:cNvGraphicFramePr>
            <a:graphicFrameLocks/>
          </p:cNvGraphicFramePr>
          <p:nvPr/>
        </p:nvGraphicFramePr>
        <p:xfrm>
          <a:off x="3733219" y="1750786"/>
          <a:ext cx="1366037" cy="67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2" name="Chart 41"/>
          <p:cNvGraphicFramePr>
            <a:graphicFrameLocks/>
          </p:cNvGraphicFramePr>
          <p:nvPr/>
        </p:nvGraphicFramePr>
        <p:xfrm>
          <a:off x="3880782" y="3047526"/>
          <a:ext cx="1394870" cy="664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3" name="Chart 42"/>
          <p:cNvGraphicFramePr>
            <a:graphicFrameLocks/>
          </p:cNvGraphicFramePr>
          <p:nvPr/>
        </p:nvGraphicFramePr>
        <p:xfrm>
          <a:off x="3886819" y="4494462"/>
          <a:ext cx="1358885" cy="66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4" name="Chart 43"/>
          <p:cNvGraphicFramePr>
            <a:graphicFrameLocks/>
          </p:cNvGraphicFramePr>
          <p:nvPr/>
        </p:nvGraphicFramePr>
        <p:xfrm>
          <a:off x="3810619" y="5867400"/>
          <a:ext cx="1358885" cy="66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5" name="Chart 44"/>
          <p:cNvGraphicFramePr>
            <a:graphicFrameLocks/>
          </p:cNvGraphicFramePr>
          <p:nvPr/>
        </p:nvGraphicFramePr>
        <p:xfrm>
          <a:off x="5104200" y="455386"/>
          <a:ext cx="1369727" cy="67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6" name="Chart 45"/>
          <p:cNvGraphicFramePr>
            <a:graphicFrameLocks/>
          </p:cNvGraphicFramePr>
          <p:nvPr/>
        </p:nvGraphicFramePr>
        <p:xfrm>
          <a:off x="5103001" y="1751262"/>
          <a:ext cx="1376877" cy="66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47" name="Chart 46"/>
          <p:cNvGraphicFramePr>
            <a:graphicFrameLocks/>
          </p:cNvGraphicFramePr>
          <p:nvPr/>
        </p:nvGraphicFramePr>
        <p:xfrm>
          <a:off x="5179201" y="3046186"/>
          <a:ext cx="1376877" cy="67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49" name="Chart 48"/>
          <p:cNvGraphicFramePr>
            <a:graphicFrameLocks/>
          </p:cNvGraphicFramePr>
          <p:nvPr/>
        </p:nvGraphicFramePr>
        <p:xfrm>
          <a:off x="5182219" y="5866926"/>
          <a:ext cx="1358885" cy="664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50" name="Chart 49"/>
          <p:cNvGraphicFramePr/>
          <p:nvPr/>
        </p:nvGraphicFramePr>
        <p:xfrm>
          <a:off x="6394801" y="455386"/>
          <a:ext cx="1398331" cy="67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51" name="Chart 50"/>
          <p:cNvGraphicFramePr/>
          <p:nvPr/>
        </p:nvGraphicFramePr>
        <p:xfrm>
          <a:off x="6397202" y="1752126"/>
          <a:ext cx="1384028" cy="664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52" name="Chart 51"/>
          <p:cNvGraphicFramePr/>
          <p:nvPr/>
        </p:nvGraphicFramePr>
        <p:xfrm>
          <a:off x="6402000" y="3046662"/>
          <a:ext cx="1355425" cy="66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53" name="Chart 52"/>
          <p:cNvGraphicFramePr/>
          <p:nvPr/>
        </p:nvGraphicFramePr>
        <p:xfrm>
          <a:off x="6475800" y="4493986"/>
          <a:ext cx="1369727" cy="67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54" name="Chart 53"/>
          <p:cNvGraphicFramePr/>
          <p:nvPr/>
        </p:nvGraphicFramePr>
        <p:xfrm>
          <a:off x="6478820" y="5865586"/>
          <a:ext cx="1351734" cy="67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48" name="Chart 47"/>
          <p:cNvGraphicFramePr>
            <a:graphicFrameLocks/>
          </p:cNvGraphicFramePr>
          <p:nvPr/>
        </p:nvGraphicFramePr>
        <p:xfrm>
          <a:off x="5178002" y="4492646"/>
          <a:ext cx="1384028" cy="676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Downtown Par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56" r="43519" b="6629"/>
          <a:stretch>
            <a:fillRect/>
          </a:stretch>
        </p:blipFill>
        <p:spPr>
          <a:xfrm>
            <a:off x="1066800" y="0"/>
            <a:ext cx="6997460" cy="679308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Downtown Parking Study: Monday, February 14 @4PM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143000" y="838200"/>
          <a:ext cx="1066800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219200" y="2362200"/>
          <a:ext cx="1056987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219200" y="3810000"/>
          <a:ext cx="1066800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3505200" y="3810000"/>
          <a:ext cx="1072407" cy="92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3581400" y="5181600"/>
          <a:ext cx="1078014" cy="92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4876800" y="762000"/>
          <a:ext cx="1061193" cy="92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4876800" y="5181600"/>
          <a:ext cx="1061193" cy="92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7315200" y="685800"/>
          <a:ext cx="1061193" cy="93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7239000" y="2362200"/>
          <a:ext cx="1056987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5" name="Chart 24"/>
          <p:cNvGraphicFramePr/>
          <p:nvPr/>
        </p:nvGraphicFramePr>
        <p:xfrm>
          <a:off x="7239000" y="3810000"/>
          <a:ext cx="1066800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6" name="Chart 25"/>
          <p:cNvGraphicFramePr/>
          <p:nvPr/>
        </p:nvGraphicFramePr>
        <p:xfrm>
          <a:off x="7239000" y="5181600"/>
          <a:ext cx="1066800" cy="92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505200" y="2362200"/>
          <a:ext cx="1066799" cy="840998"/>
        </p:xfrm>
        <a:graphic>
          <a:graphicData uri="http://schemas.openxmlformats.org/drawingml/2006/table">
            <a:tbl>
              <a:tblPr/>
              <a:tblGrid>
                <a:gridCol w="1066799"/>
              </a:tblGrid>
              <a:tr h="840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Parking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524000" y="5257800"/>
          <a:ext cx="1066799" cy="901788"/>
        </p:xfrm>
        <a:graphic>
          <a:graphicData uri="http://schemas.openxmlformats.org/drawingml/2006/table">
            <a:tbl>
              <a:tblPr/>
              <a:tblGrid>
                <a:gridCol w="1066799"/>
              </a:tblGrid>
              <a:tr h="901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Parking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3935665" y="914400"/>
            <a:ext cx="3735100" cy="5279188"/>
            <a:chOff x="3935665" y="914400"/>
            <a:chExt cx="3735100" cy="5279188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3364165" y="1535365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835989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960312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839994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5964317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610100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610100" y="424514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734423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5873418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739770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5997741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5878765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6003088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5300577" y="4870782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5305254" y="4997117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5301918" y="3499853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5306595" y="36261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4047952" y="35052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4052629" y="3631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>
              <a:off x="6523088" y="347846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>
              <a:off x="6527765" y="36048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28600" y="5105400"/>
            <a:ext cx="1371600" cy="762000"/>
            <a:chOff x="-2133600" y="1524000"/>
            <a:chExt cx="1371600" cy="762000"/>
          </a:xfrm>
        </p:grpSpPr>
        <p:sp>
          <p:nvSpPr>
            <p:cNvPr id="46" name="Rectangle 45"/>
            <p:cNvSpPr/>
            <p:nvPr/>
          </p:nvSpPr>
          <p:spPr>
            <a:xfrm>
              <a:off x="-2133600" y="1524000"/>
              <a:ext cx="129540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30"/>
            <p:cNvGrpSpPr/>
            <p:nvPr/>
          </p:nvGrpSpPr>
          <p:grpSpPr>
            <a:xfrm>
              <a:off x="-1981200" y="1535668"/>
              <a:ext cx="1219200" cy="369332"/>
              <a:chOff x="-1981200" y="1459468"/>
              <a:chExt cx="1219200" cy="36933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-1981200" y="1570220"/>
                <a:ext cx="304800" cy="152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-1600200" y="14594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Used</a:t>
                </a:r>
                <a:endParaRPr lang="en-US" dirty="0"/>
              </a:p>
            </p:txBody>
          </p:sp>
        </p:grpSp>
        <p:grpSp>
          <p:nvGrpSpPr>
            <p:cNvPr id="48" name="Group 29"/>
            <p:cNvGrpSpPr/>
            <p:nvPr/>
          </p:nvGrpSpPr>
          <p:grpSpPr>
            <a:xfrm>
              <a:off x="-1976203" y="1864278"/>
              <a:ext cx="1154678" cy="369332"/>
              <a:chOff x="-1976203" y="1864278"/>
              <a:chExt cx="1154678" cy="36933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-1976203" y="1981200"/>
                <a:ext cx="304800" cy="1524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-1583525" y="186427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Total</a:t>
                </a:r>
                <a:endParaRPr lang="en-US" dirty="0"/>
              </a:p>
            </p:txBody>
          </p:sp>
        </p:grpSp>
      </p:grpSp>
      <p:sp>
        <p:nvSpPr>
          <p:cNvPr id="33" name="5-Point Star 32"/>
          <p:cNvSpPr/>
          <p:nvPr/>
        </p:nvSpPr>
        <p:spPr>
          <a:xfrm>
            <a:off x="4800600" y="36576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hart 19"/>
          <p:cNvGraphicFramePr/>
          <p:nvPr/>
        </p:nvGraphicFramePr>
        <p:xfrm>
          <a:off x="6096000" y="2362200"/>
          <a:ext cx="1066800" cy="92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6096000" y="762000"/>
          <a:ext cx="1066800" cy="94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6096000" y="3810000"/>
          <a:ext cx="1072407" cy="92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6019800" y="5181600"/>
          <a:ext cx="1078014" cy="92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4876800" y="3810000"/>
          <a:ext cx="1089229" cy="92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876800" y="2362200"/>
          <a:ext cx="1062594" cy="92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3429000" y="762000"/>
          <a:ext cx="1061193" cy="898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Downtown Par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56" r="43519" b="6629"/>
          <a:stretch>
            <a:fillRect/>
          </a:stretch>
        </p:blipFill>
        <p:spPr>
          <a:xfrm>
            <a:off x="1066800" y="0"/>
            <a:ext cx="6997460" cy="6793089"/>
          </a:xfr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-762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Downtown Parking Study: Tuesday, February 22 @12PM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907907" y="470893"/>
          <a:ext cx="1181199" cy="632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905000" y="1828800"/>
          <a:ext cx="1200149" cy="64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1905000" y="3276600"/>
          <a:ext cx="1206466" cy="637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1905000" y="4648200"/>
          <a:ext cx="1206466" cy="637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/>
        </p:nvGraphicFramePr>
        <p:xfrm>
          <a:off x="1981200" y="6019800"/>
          <a:ext cx="1206466" cy="637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28600" y="5105400"/>
            <a:ext cx="1371600" cy="762000"/>
            <a:chOff x="-2133600" y="1524000"/>
            <a:chExt cx="1371600" cy="762000"/>
          </a:xfrm>
        </p:grpSpPr>
        <p:sp>
          <p:nvSpPr>
            <p:cNvPr id="27" name="Rectangle 26"/>
            <p:cNvSpPr/>
            <p:nvPr/>
          </p:nvSpPr>
          <p:spPr>
            <a:xfrm>
              <a:off x="-2133600" y="1524000"/>
              <a:ext cx="129540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30"/>
            <p:cNvGrpSpPr/>
            <p:nvPr/>
          </p:nvGrpSpPr>
          <p:grpSpPr>
            <a:xfrm>
              <a:off x="-1981200" y="1535668"/>
              <a:ext cx="1219200" cy="369332"/>
              <a:chOff x="-1981200" y="1459468"/>
              <a:chExt cx="1219200" cy="36933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-1981200" y="1570220"/>
                <a:ext cx="304800" cy="152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-1600200" y="14594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Used</a:t>
                </a:r>
                <a:endParaRPr lang="en-US" dirty="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-1976203" y="1864278"/>
              <a:ext cx="1154678" cy="369332"/>
              <a:chOff x="-1976203" y="1864278"/>
              <a:chExt cx="1154678" cy="36933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-1976203" y="1981200"/>
                <a:ext cx="304800" cy="1524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-1583525" y="186427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Total</a:t>
                </a:r>
                <a:endParaRPr lang="en-US" dirty="0"/>
              </a:p>
            </p:txBody>
          </p:sp>
        </p:grpSp>
      </p:grpSp>
      <p:sp>
        <p:nvSpPr>
          <p:cNvPr id="34" name="5-Point Star 33"/>
          <p:cNvSpPr/>
          <p:nvPr/>
        </p:nvSpPr>
        <p:spPr>
          <a:xfrm>
            <a:off x="4800600" y="36576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935665" y="914400"/>
            <a:ext cx="3735100" cy="5279188"/>
            <a:chOff x="3935665" y="914400"/>
            <a:chExt cx="3735100" cy="5279188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3364165" y="1535365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835989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960312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5839994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5964317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610100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610100" y="424514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734423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5873418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739770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5997741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878765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6003088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5300577" y="4870782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5305254" y="4997117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5301918" y="3499853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5306595" y="36261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4047952" y="35052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4052629" y="3631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6523088" y="347846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6527765" y="36048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191000" y="457200"/>
          <a:ext cx="1231732" cy="62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410200" y="457200"/>
          <a:ext cx="1212782" cy="64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6629400" y="457200"/>
          <a:ext cx="1193832" cy="637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4191000" y="1832966"/>
          <a:ext cx="1206466" cy="64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5422832" y="1828800"/>
          <a:ext cx="1200149" cy="637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6623182" y="1821059"/>
          <a:ext cx="1219099" cy="659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4191000" y="3276600"/>
          <a:ext cx="1206466" cy="637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5410200" y="3276600"/>
          <a:ext cx="1200149" cy="64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4191000" y="4644032"/>
          <a:ext cx="1193832" cy="64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6629400" y="3276601"/>
          <a:ext cx="1193832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5413307" y="4648200"/>
          <a:ext cx="1200149" cy="64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6553200" y="4648200"/>
          <a:ext cx="1244365" cy="66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/>
        </p:nvGraphicFramePr>
        <p:xfrm>
          <a:off x="4191000" y="6019800"/>
          <a:ext cx="1212782" cy="64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/>
        </p:nvGraphicFramePr>
        <p:xfrm>
          <a:off x="5334000" y="6019800"/>
          <a:ext cx="1219099" cy="64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/>
        </p:nvGraphicFramePr>
        <p:xfrm>
          <a:off x="6629400" y="6019800"/>
          <a:ext cx="1219099" cy="64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Downtown Par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56" r="43519" b="6629"/>
          <a:stretch>
            <a:fillRect/>
          </a:stretch>
        </p:blipFill>
        <p:spPr>
          <a:xfrm>
            <a:off x="1066800" y="0"/>
            <a:ext cx="6997460" cy="679308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Downtown Parking Study: Tuesday, February 22 @12PM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219200" y="1066800"/>
          <a:ext cx="1090682" cy="83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132152" y="2326385"/>
          <a:ext cx="1073666" cy="84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219200" y="3886200"/>
          <a:ext cx="1069311" cy="85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4655067" y="3854174"/>
          <a:ext cx="1079337" cy="83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3657600" y="2362200"/>
          <a:ext cx="924213" cy="977988"/>
        </p:xfrm>
        <a:graphic>
          <a:graphicData uri="http://schemas.openxmlformats.org/drawingml/2006/table">
            <a:tbl>
              <a:tblPr/>
              <a:tblGrid>
                <a:gridCol w="924213"/>
              </a:tblGrid>
              <a:tr h="977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Parking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1524000" y="5214708"/>
          <a:ext cx="990600" cy="901788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901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Parking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228600" y="5105400"/>
            <a:ext cx="1371600" cy="762000"/>
            <a:chOff x="-2133600" y="1524000"/>
            <a:chExt cx="1371600" cy="762000"/>
          </a:xfrm>
        </p:grpSpPr>
        <p:sp>
          <p:nvSpPr>
            <p:cNvPr id="26" name="Rectangle 25"/>
            <p:cNvSpPr/>
            <p:nvPr/>
          </p:nvSpPr>
          <p:spPr>
            <a:xfrm>
              <a:off x="-2133600" y="1524000"/>
              <a:ext cx="129540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30"/>
            <p:cNvGrpSpPr/>
            <p:nvPr/>
          </p:nvGrpSpPr>
          <p:grpSpPr>
            <a:xfrm>
              <a:off x="-1981200" y="1535668"/>
              <a:ext cx="1219200" cy="369332"/>
              <a:chOff x="-1981200" y="1459468"/>
              <a:chExt cx="1219200" cy="36933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-1981200" y="1570220"/>
                <a:ext cx="304800" cy="152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-1600200" y="14594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Used</a:t>
                </a:r>
                <a:endParaRPr lang="en-US" dirty="0"/>
              </a:p>
            </p:txBody>
          </p:sp>
        </p:grpSp>
        <p:grpSp>
          <p:nvGrpSpPr>
            <p:cNvPr id="28" name="Group 29"/>
            <p:cNvGrpSpPr/>
            <p:nvPr/>
          </p:nvGrpSpPr>
          <p:grpSpPr>
            <a:xfrm>
              <a:off x="-1976203" y="1864278"/>
              <a:ext cx="1154678" cy="369332"/>
              <a:chOff x="-1976203" y="1864278"/>
              <a:chExt cx="1154678" cy="36933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-1976203" y="1981200"/>
                <a:ext cx="304800" cy="1524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-1583525" y="186427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Total</a:t>
                </a:r>
                <a:endParaRPr lang="en-US" dirty="0"/>
              </a:p>
            </p:txBody>
          </p:sp>
        </p:grpSp>
      </p:grpSp>
      <p:sp>
        <p:nvSpPr>
          <p:cNvPr id="33" name="5-Point Star 32"/>
          <p:cNvSpPr/>
          <p:nvPr/>
        </p:nvSpPr>
        <p:spPr>
          <a:xfrm>
            <a:off x="4800600" y="36576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935665" y="914400"/>
            <a:ext cx="3735100" cy="5279188"/>
            <a:chOff x="3935665" y="914400"/>
            <a:chExt cx="3735100" cy="5279188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3364165" y="1535365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835989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960312" y="14859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839994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5964317" y="2857500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610100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610100" y="424514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734423" y="2869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5873418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4739770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5997741" y="4239794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5878765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6003088" y="56220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5300577" y="4870782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5305254" y="4997117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5301918" y="3499853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5306595" y="3626188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4047952" y="35052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4052629" y="363153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6523088" y="3478466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6527765" y="3604801"/>
              <a:ext cx="11430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505200" y="1066800"/>
          <a:ext cx="1095037" cy="83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3352800" y="3886200"/>
          <a:ext cx="1069311" cy="83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3429000" y="5334000"/>
          <a:ext cx="1085011" cy="85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4876800" y="1066800"/>
          <a:ext cx="1073666" cy="83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4724400" y="2362200"/>
          <a:ext cx="1079337" cy="83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4828488" y="5308201"/>
          <a:ext cx="1079337" cy="84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6096000" y="1066800"/>
          <a:ext cx="1090682" cy="85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5867400" y="2362200"/>
          <a:ext cx="1096353" cy="85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6019800" y="3886200"/>
          <a:ext cx="1079337" cy="84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6096000" y="5334000"/>
          <a:ext cx="1085011" cy="84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7315200" y="1066800"/>
          <a:ext cx="1085011" cy="84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7086600" y="2362200"/>
          <a:ext cx="1085011" cy="86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7162800" y="3886200"/>
          <a:ext cx="1090682" cy="85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7239000" y="5334000"/>
          <a:ext cx="1080652" cy="84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44" name="Chart 43"/>
          <p:cNvGraphicFramePr>
            <a:graphicFrameLocks/>
          </p:cNvGraphicFramePr>
          <p:nvPr/>
        </p:nvGraphicFramePr>
        <p:xfrm>
          <a:off x="4800600" y="3886200"/>
          <a:ext cx="1079337" cy="83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910</Words>
  <Application>Microsoft Office PowerPoint</Application>
  <PresentationFormat>On-screen Show (4:3)</PresentationFormat>
  <Paragraphs>153</Paragraphs>
  <Slides>25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Civic</vt:lpstr>
      <vt:lpstr>Slide 1</vt:lpstr>
      <vt:lpstr>Study Area</vt:lpstr>
      <vt:lpstr>Downtown Parking Study: Study Area </vt:lpstr>
      <vt:lpstr>Downtown Parking Study: Daytime Restrictions</vt:lpstr>
      <vt:lpstr>Data Collection</vt:lpstr>
      <vt:lpstr>Downtown Parking Study: Monday, February 14 @4PM</vt:lpstr>
      <vt:lpstr>Downtown Parking Study: Monday, February 14 @4PM</vt:lpstr>
      <vt:lpstr>Slide 8</vt:lpstr>
      <vt:lpstr>Downtown Parking Study: Tuesday, February 22 @12PM</vt:lpstr>
      <vt:lpstr>Downtown Parking Study: Wednesday, February 23 @ 8AM</vt:lpstr>
      <vt:lpstr>Downtown Parking Study: Wednesday, February 23 @8AM</vt:lpstr>
      <vt:lpstr>Downtown Parking Study: Thursday, March 3 @2PM</vt:lpstr>
      <vt:lpstr>Downtown Parking Study: Thursday, March 3 @2PM</vt:lpstr>
      <vt:lpstr>Downtown Parking Study: Tuesday, March 15 @11AM Jury Trial</vt:lpstr>
      <vt:lpstr>Downtown Parking Study: Tuesday, March 15 @11AM</vt:lpstr>
      <vt:lpstr>By the Numbers</vt:lpstr>
      <vt:lpstr>Analysis</vt:lpstr>
      <vt:lpstr>Analysis</vt:lpstr>
      <vt:lpstr>Conclusions</vt:lpstr>
      <vt:lpstr>Conclusions (cont’d.)</vt:lpstr>
      <vt:lpstr>Slide 21</vt:lpstr>
      <vt:lpstr>Recommendations</vt:lpstr>
      <vt:lpstr>What It Means</vt:lpstr>
      <vt:lpstr>If I Was In Your Shoes…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Downtown Parking Study: Monday, February 14 @4PM</dc:title>
  <dc:creator>Stephen Crane</dc:creator>
  <cp:lastModifiedBy>Stephen Crane</cp:lastModifiedBy>
  <cp:revision>146</cp:revision>
  <dcterms:created xsi:type="dcterms:W3CDTF">2011-03-23T20:07:22Z</dcterms:created>
  <dcterms:modified xsi:type="dcterms:W3CDTF">2011-04-20T15:21:09Z</dcterms:modified>
</cp:coreProperties>
</file>