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67" r:id="rId2"/>
    <p:sldId id="269" r:id="rId3"/>
    <p:sldId id="274" r:id="rId4"/>
    <p:sldId id="278" r:id="rId5"/>
    <p:sldId id="270" r:id="rId6"/>
    <p:sldId id="276" r:id="rId7"/>
    <p:sldId id="272" r:id="rId8"/>
    <p:sldId id="273" r:id="rId9"/>
    <p:sldId id="277" r:id="rId10"/>
    <p:sldId id="268" r:id="rId11"/>
  </p:sldIdLst>
  <p:sldSz cx="9144000" cy="6858000" type="screen4x3"/>
  <p:notesSz cx="70104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70" autoAdjust="0"/>
    <p:restoredTop sz="98151" autoAdjust="0"/>
  </p:normalViewPr>
  <p:slideViewPr>
    <p:cSldViewPr>
      <p:cViewPr varScale="1">
        <p:scale>
          <a:sx n="77" d="100"/>
          <a:sy n="77" d="100"/>
        </p:scale>
        <p:origin x="-39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r">
              <a:defRPr sz="1200"/>
            </a:lvl1pPr>
          </a:lstStyle>
          <a:p>
            <a:fld id="{DC7A3279-4823-4DB9-B229-F55692B5E8CA}" type="datetimeFigureOut">
              <a:rPr lang="en-US" smtClean="0"/>
              <a:pPr/>
              <a:t>5/9/2011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30" tIns="46415" rIns="92830" bIns="46415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387136"/>
            <a:ext cx="5608320" cy="4156234"/>
          </a:xfrm>
          <a:prstGeom prst="rect">
            <a:avLst/>
          </a:prstGeom>
        </p:spPr>
        <p:txBody>
          <a:bodyPr vert="horz" lIns="92830" tIns="46415" rIns="92830" bIns="46415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8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772668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r">
              <a:defRPr sz="1200"/>
            </a:lvl1pPr>
          </a:lstStyle>
          <a:p>
            <a:fld id="{CB2708D0-A242-4C5D-8D81-64B9C7BE7EF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2708D0-A242-4C5D-8D81-64B9C7BE7EF4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2708D0-A242-4C5D-8D81-64B9C7BE7EF4}" type="slidenum">
              <a:rPr lang="en-US" smtClean="0"/>
              <a:pPr/>
              <a:t>10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2708D0-A242-4C5D-8D81-64B9C7BE7EF4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2708D0-A242-4C5D-8D81-64B9C7BE7EF4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2708D0-A242-4C5D-8D81-64B9C7BE7EF4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2708D0-A242-4C5D-8D81-64B9C7BE7EF4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2708D0-A242-4C5D-8D81-64B9C7BE7EF4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2708D0-A242-4C5D-8D81-64B9C7BE7EF4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2708D0-A242-4C5D-8D81-64B9C7BE7EF4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2708D0-A242-4C5D-8D81-64B9C7BE7EF4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27274-142C-4660-B018-54BFCE7F3CC3}" type="datetimeFigureOut">
              <a:rPr lang="en-US" smtClean="0"/>
              <a:pPr/>
              <a:t>5/9/2011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07914-A1F6-4FC5-8A43-E985EFC1B71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27274-142C-4660-B018-54BFCE7F3CC3}" type="datetimeFigureOut">
              <a:rPr lang="en-US" smtClean="0"/>
              <a:pPr/>
              <a:t>5/9/2011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07914-A1F6-4FC5-8A43-E985EFC1B71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27274-142C-4660-B018-54BFCE7F3CC3}" type="datetimeFigureOut">
              <a:rPr lang="en-US" smtClean="0"/>
              <a:pPr/>
              <a:t>5/9/2011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07914-A1F6-4FC5-8A43-E985EFC1B71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27274-142C-4660-B018-54BFCE7F3CC3}" type="datetimeFigureOut">
              <a:rPr lang="en-US" smtClean="0"/>
              <a:pPr/>
              <a:t>5/9/2011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07914-A1F6-4FC5-8A43-E985EFC1B71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27274-142C-4660-B018-54BFCE7F3CC3}" type="datetimeFigureOut">
              <a:rPr lang="en-US" smtClean="0"/>
              <a:pPr/>
              <a:t>5/9/2011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07914-A1F6-4FC5-8A43-E985EFC1B71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27274-142C-4660-B018-54BFCE7F3CC3}" type="datetimeFigureOut">
              <a:rPr lang="en-US" smtClean="0"/>
              <a:pPr/>
              <a:t>5/9/2011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07914-A1F6-4FC5-8A43-E985EFC1B71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27274-142C-4660-B018-54BFCE7F3CC3}" type="datetimeFigureOut">
              <a:rPr lang="en-US" smtClean="0"/>
              <a:pPr/>
              <a:t>5/9/2011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07914-A1F6-4FC5-8A43-E985EFC1B71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27274-142C-4660-B018-54BFCE7F3CC3}" type="datetimeFigureOut">
              <a:rPr lang="en-US" smtClean="0"/>
              <a:pPr/>
              <a:t>5/9/2011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07914-A1F6-4FC5-8A43-E985EFC1B71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27274-142C-4660-B018-54BFCE7F3CC3}" type="datetimeFigureOut">
              <a:rPr lang="en-US" smtClean="0"/>
              <a:pPr/>
              <a:t>5/9/2011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07914-A1F6-4FC5-8A43-E985EFC1B71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27274-142C-4660-B018-54BFCE7F3CC3}" type="datetimeFigureOut">
              <a:rPr lang="en-US" smtClean="0"/>
              <a:pPr/>
              <a:t>5/9/2011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07914-A1F6-4FC5-8A43-E985EFC1B71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27274-142C-4660-B018-54BFCE7F3CC3}" type="datetimeFigureOut">
              <a:rPr lang="en-US" smtClean="0"/>
              <a:pPr/>
              <a:t>5/9/2011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07914-A1F6-4FC5-8A43-E985EFC1B71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screen">
            <a:lum bright="-62000"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727274-142C-4660-B018-54BFCE7F3CC3}" type="datetimeFigureOut">
              <a:rPr lang="en-US" smtClean="0"/>
              <a:pPr/>
              <a:t>5/9/2011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907914-A1F6-4FC5-8A43-E985EFC1B71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gi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0"/>
            <a:ext cx="914400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 sz="1800" b="1" i="0" u="none" strike="noStrike" kern="1200" baseline="0">
                <a:solidFill>
                  <a:prstClr val="white"/>
                </a:solidFill>
                <a:latin typeface="Century Gothic" pitchFamily="34" charset="0"/>
                <a:ea typeface="+mn-ea"/>
                <a:cs typeface="+mn-cs"/>
              </a:defRPr>
            </a:pPr>
            <a:r>
              <a:rPr lang="en-US" sz="2600" dirty="0" smtClean="0">
                <a:solidFill>
                  <a:schemeClr val="bg1">
                    <a:lumMod val="50000"/>
                  </a:schemeClr>
                </a:solidFill>
              </a:rPr>
              <a:t>Grant County Departmental Space Needs Assessment</a:t>
            </a:r>
            <a:endParaRPr lang="en-US" sz="2600" dirty="0" smtClean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pPr algn="ctr">
              <a:defRPr sz="1800" b="1" i="0" u="none" strike="noStrike" kern="1200" baseline="0">
                <a:solidFill>
                  <a:prstClr val="white"/>
                </a:solidFill>
                <a:latin typeface="Century Gothic" pitchFamily="34" charset="0"/>
                <a:ea typeface="+mn-ea"/>
                <a:cs typeface="+mn-cs"/>
              </a:defRPr>
            </a:pPr>
            <a:endParaRPr lang="en-US" sz="2400" dirty="0" smtClean="0"/>
          </a:p>
          <a:p>
            <a:endParaRPr lang="en-US" dirty="0"/>
          </a:p>
        </p:txBody>
      </p:sp>
      <p:grpSp>
        <p:nvGrpSpPr>
          <p:cNvPr id="2" name="Group 16"/>
          <p:cNvGrpSpPr/>
          <p:nvPr/>
        </p:nvGrpSpPr>
        <p:grpSpPr>
          <a:xfrm>
            <a:off x="7010400" y="6321623"/>
            <a:ext cx="2133600" cy="536377"/>
            <a:chOff x="7010400" y="6172200"/>
            <a:chExt cx="2133600" cy="536377"/>
          </a:xfrm>
        </p:grpSpPr>
        <p:sp>
          <p:nvSpPr>
            <p:cNvPr id="7" name="TextBox 6"/>
            <p:cNvSpPr txBox="1"/>
            <p:nvPr/>
          </p:nvSpPr>
          <p:spPr>
            <a:xfrm>
              <a:off x="7010400" y="6400800"/>
              <a:ext cx="21336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400" dirty="0" smtClean="0">
                  <a:solidFill>
                    <a:srgbClr val="0033CC"/>
                  </a:solidFill>
                  <a:latin typeface="Century Gothic" pitchFamily="34" charset="0"/>
                </a:rPr>
                <a:t>Grant County</a:t>
              </a:r>
              <a:endParaRPr lang="en-US" sz="1400" dirty="0">
                <a:solidFill>
                  <a:srgbClr val="0033CC"/>
                </a:solidFill>
                <a:latin typeface="Century Gothic" pitchFamily="34" charset="0"/>
              </a:endParaRPr>
            </a:p>
          </p:txBody>
        </p:sp>
        <p:pic>
          <p:nvPicPr>
            <p:cNvPr id="8" name="Picture 7" descr="uwexlogo.jpg"/>
            <p:cNvPicPr>
              <a:picLocks noChangeAspect="1"/>
            </p:cNvPicPr>
            <p:nvPr/>
          </p:nvPicPr>
          <p:blipFill>
            <a:blip r:embed="rId3" cstate="screen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  <a:lum bright="-20000"/>
            </a:blip>
            <a:stretch>
              <a:fillRect/>
            </a:stretch>
          </p:blipFill>
          <p:spPr>
            <a:xfrm>
              <a:off x="7848600" y="6172200"/>
              <a:ext cx="1168400" cy="257048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0"/>
            <a:ext cx="914400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 sz="1800" b="1" i="0" u="none" strike="noStrike" kern="1200" baseline="0">
                <a:solidFill>
                  <a:prstClr val="white"/>
                </a:solidFill>
                <a:latin typeface="Century Gothic" pitchFamily="34" charset="0"/>
                <a:ea typeface="+mn-ea"/>
                <a:cs typeface="+mn-cs"/>
              </a:defRPr>
            </a:pPr>
            <a:r>
              <a:rPr lang="en-US" sz="2600" dirty="0" smtClean="0">
                <a:solidFill>
                  <a:schemeClr val="bg1">
                    <a:lumMod val="50000"/>
                  </a:schemeClr>
                </a:solidFill>
              </a:rPr>
              <a:t>Grant County Departmental Space Needs Assessment</a:t>
            </a:r>
            <a:endParaRPr lang="en-US" sz="2600" dirty="0" smtClean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pPr algn="ctr">
              <a:defRPr sz="1800" b="1" i="0" u="none" strike="noStrike" kern="1200" baseline="0">
                <a:solidFill>
                  <a:prstClr val="white"/>
                </a:solidFill>
                <a:latin typeface="Century Gothic" pitchFamily="34" charset="0"/>
                <a:ea typeface="+mn-ea"/>
                <a:cs typeface="+mn-cs"/>
              </a:defRPr>
            </a:pPr>
            <a:endParaRPr lang="en-US" sz="2400" dirty="0" smtClean="0"/>
          </a:p>
          <a:p>
            <a:endParaRPr lang="en-US" dirty="0"/>
          </a:p>
        </p:txBody>
      </p:sp>
      <p:grpSp>
        <p:nvGrpSpPr>
          <p:cNvPr id="2" name="Group 16"/>
          <p:cNvGrpSpPr/>
          <p:nvPr/>
        </p:nvGrpSpPr>
        <p:grpSpPr>
          <a:xfrm>
            <a:off x="7010400" y="6321623"/>
            <a:ext cx="2133600" cy="536377"/>
            <a:chOff x="7010400" y="6172200"/>
            <a:chExt cx="2133600" cy="536377"/>
          </a:xfrm>
        </p:grpSpPr>
        <p:sp>
          <p:nvSpPr>
            <p:cNvPr id="7" name="TextBox 6"/>
            <p:cNvSpPr txBox="1"/>
            <p:nvPr/>
          </p:nvSpPr>
          <p:spPr>
            <a:xfrm>
              <a:off x="7010400" y="6400800"/>
              <a:ext cx="21336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400" dirty="0" smtClean="0">
                  <a:solidFill>
                    <a:srgbClr val="0033CC"/>
                  </a:solidFill>
                  <a:latin typeface="Century Gothic" pitchFamily="34" charset="0"/>
                </a:rPr>
                <a:t>Grant County</a:t>
              </a:r>
              <a:endParaRPr lang="en-US" sz="1400" dirty="0">
                <a:solidFill>
                  <a:srgbClr val="0033CC"/>
                </a:solidFill>
                <a:latin typeface="Century Gothic" pitchFamily="34" charset="0"/>
              </a:endParaRPr>
            </a:p>
          </p:txBody>
        </p:sp>
        <p:pic>
          <p:nvPicPr>
            <p:cNvPr id="8" name="Picture 7" descr="uwexlogo.jpg"/>
            <p:cNvPicPr>
              <a:picLocks noChangeAspect="1"/>
            </p:cNvPicPr>
            <p:nvPr/>
          </p:nvPicPr>
          <p:blipFill>
            <a:blip r:embed="rId3" cstate="screen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  <a:lum bright="-20000"/>
            </a:blip>
            <a:stretch>
              <a:fillRect/>
            </a:stretch>
          </p:blipFill>
          <p:spPr>
            <a:xfrm>
              <a:off x="7848600" y="6172200"/>
              <a:ext cx="1168400" cy="257048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0"/>
            <a:ext cx="914400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 sz="1800" b="1" i="0" u="none" strike="noStrike" kern="1200" baseline="0">
                <a:solidFill>
                  <a:prstClr val="white"/>
                </a:solidFill>
                <a:latin typeface="Century Gothic" pitchFamily="34" charset="0"/>
                <a:ea typeface="+mn-ea"/>
                <a:cs typeface="+mn-cs"/>
              </a:defRPr>
            </a:pPr>
            <a:r>
              <a:rPr lang="en-US" sz="2600" dirty="0" smtClean="0">
                <a:solidFill>
                  <a:schemeClr val="bg1">
                    <a:lumMod val="50000"/>
                  </a:schemeClr>
                </a:solidFill>
              </a:rPr>
              <a:t>Grant County Departmental Space Needs Assessment</a:t>
            </a:r>
            <a:endParaRPr lang="en-US" sz="2600" dirty="0" smtClean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pPr algn="ctr">
              <a:defRPr sz="1800" b="1" i="0" u="none" strike="noStrike" kern="1200" baseline="0">
                <a:solidFill>
                  <a:prstClr val="white"/>
                </a:solidFill>
                <a:latin typeface="Century Gothic" pitchFamily="34" charset="0"/>
                <a:ea typeface="+mn-ea"/>
                <a:cs typeface="+mn-cs"/>
              </a:defRPr>
            </a:pPr>
            <a:endParaRPr lang="en-US" sz="2400" dirty="0" smtClean="0"/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81000" y="1219200"/>
            <a:ext cx="8382000" cy="3570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defRPr sz="1800" b="1" i="0" u="none" strike="noStrike" kern="1200" baseline="0">
                <a:solidFill>
                  <a:prstClr val="white"/>
                </a:solidFill>
                <a:latin typeface="Century Gothic" pitchFamily="34" charset="0"/>
                <a:ea typeface="+mn-ea"/>
                <a:cs typeface="+mn-cs"/>
              </a:defRPr>
            </a:pP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Purpose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  <a:defRPr sz="1800" b="1" i="0" u="none" strike="noStrike" kern="1200" baseline="0">
                <a:solidFill>
                  <a:prstClr val="white"/>
                </a:solidFill>
                <a:latin typeface="Century Gothic" pitchFamily="34" charset="0"/>
                <a:ea typeface="+mn-ea"/>
                <a:cs typeface="+mn-cs"/>
              </a:defRPr>
            </a:pP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Find an internal use for the 3</a:t>
            </a:r>
            <a:r>
              <a:rPr lang="en-US" sz="3600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rd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floor   </a:t>
            </a:r>
          </a:p>
          <a:p>
            <a:pPr>
              <a:lnSpc>
                <a:spcPct val="150000"/>
              </a:lnSpc>
              <a:defRPr sz="1800" b="1" i="0" u="none" strike="noStrike" kern="1200" baseline="0">
                <a:solidFill>
                  <a:prstClr val="white"/>
                </a:solidFill>
                <a:latin typeface="Century Gothic" pitchFamily="34" charset="0"/>
                <a:ea typeface="+mn-ea"/>
                <a:cs typeface="+mn-cs"/>
              </a:defRPr>
            </a:pP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of the Administration Building.</a:t>
            </a:r>
          </a:p>
          <a:p>
            <a:pPr>
              <a:defRPr sz="1800" b="1" i="0" u="none" strike="noStrike" kern="1200" baseline="0">
                <a:solidFill>
                  <a:prstClr val="white"/>
                </a:solidFill>
                <a:latin typeface="Century Gothic" pitchFamily="34" charset="0"/>
                <a:ea typeface="+mn-ea"/>
                <a:cs typeface="+mn-cs"/>
              </a:defRPr>
            </a:pPr>
            <a:endParaRPr lang="en-US" sz="3200" dirty="0" smtClean="0"/>
          </a:p>
          <a:p>
            <a:endParaRPr lang="en-US" sz="3200" dirty="0"/>
          </a:p>
        </p:txBody>
      </p:sp>
      <p:grpSp>
        <p:nvGrpSpPr>
          <p:cNvPr id="2" name="Group 16"/>
          <p:cNvGrpSpPr/>
          <p:nvPr/>
        </p:nvGrpSpPr>
        <p:grpSpPr>
          <a:xfrm>
            <a:off x="7010400" y="6321623"/>
            <a:ext cx="2133600" cy="536377"/>
            <a:chOff x="7010400" y="6172200"/>
            <a:chExt cx="2133600" cy="536377"/>
          </a:xfrm>
        </p:grpSpPr>
        <p:sp>
          <p:nvSpPr>
            <p:cNvPr id="7" name="TextBox 6"/>
            <p:cNvSpPr txBox="1"/>
            <p:nvPr/>
          </p:nvSpPr>
          <p:spPr>
            <a:xfrm>
              <a:off x="7010400" y="6400800"/>
              <a:ext cx="21336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400" dirty="0" smtClean="0">
                  <a:solidFill>
                    <a:srgbClr val="0033CC"/>
                  </a:solidFill>
                  <a:latin typeface="Century Gothic" pitchFamily="34" charset="0"/>
                </a:rPr>
                <a:t>Grant County</a:t>
              </a:r>
              <a:endParaRPr lang="en-US" sz="1400" dirty="0">
                <a:solidFill>
                  <a:srgbClr val="0033CC"/>
                </a:solidFill>
                <a:latin typeface="Century Gothic" pitchFamily="34" charset="0"/>
              </a:endParaRPr>
            </a:p>
          </p:txBody>
        </p:sp>
        <p:pic>
          <p:nvPicPr>
            <p:cNvPr id="8" name="Picture 7" descr="uwexlogo.jpg"/>
            <p:cNvPicPr>
              <a:picLocks noChangeAspect="1"/>
            </p:cNvPicPr>
            <p:nvPr/>
          </p:nvPicPr>
          <p:blipFill>
            <a:blip r:embed="rId3" cstate="screen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  <a:lum bright="-20000"/>
            </a:blip>
            <a:stretch>
              <a:fillRect/>
            </a:stretch>
          </p:blipFill>
          <p:spPr>
            <a:xfrm>
              <a:off x="7848600" y="6172200"/>
              <a:ext cx="1168400" cy="257048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0"/>
            <a:ext cx="914400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 sz="1800" b="1" i="0" u="none" strike="noStrike" kern="1200" baseline="0">
                <a:solidFill>
                  <a:prstClr val="white"/>
                </a:solidFill>
                <a:latin typeface="Century Gothic" pitchFamily="34" charset="0"/>
                <a:ea typeface="+mn-ea"/>
                <a:cs typeface="+mn-cs"/>
              </a:defRPr>
            </a:pPr>
            <a:r>
              <a:rPr lang="en-US" sz="2600" dirty="0" smtClean="0">
                <a:solidFill>
                  <a:schemeClr val="bg1">
                    <a:lumMod val="50000"/>
                  </a:schemeClr>
                </a:solidFill>
              </a:rPr>
              <a:t>Grant County Departmental Space Needs Assessment</a:t>
            </a:r>
            <a:endParaRPr lang="en-US" sz="2600" dirty="0" smtClean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pPr algn="ctr">
              <a:defRPr sz="1800" b="1" i="0" u="none" strike="noStrike" kern="1200" baseline="0">
                <a:solidFill>
                  <a:prstClr val="white"/>
                </a:solidFill>
                <a:latin typeface="Century Gothic" pitchFamily="34" charset="0"/>
                <a:ea typeface="+mn-ea"/>
                <a:cs typeface="+mn-cs"/>
              </a:defRPr>
            </a:pPr>
            <a:endParaRPr lang="en-US" sz="2400" dirty="0" smtClean="0"/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81000" y="1219200"/>
            <a:ext cx="8382000" cy="60631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defRPr sz="1800" b="1" i="0" u="none" strike="noStrike" kern="1200" baseline="0">
                <a:solidFill>
                  <a:prstClr val="white"/>
                </a:solidFill>
                <a:latin typeface="Century Gothic" pitchFamily="34" charset="0"/>
                <a:ea typeface="+mn-ea"/>
                <a:cs typeface="+mn-cs"/>
              </a:defRPr>
            </a:pP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Approach</a:t>
            </a:r>
          </a:p>
          <a:p>
            <a:pPr marL="742950" indent="-742950">
              <a:lnSpc>
                <a:spcPct val="150000"/>
              </a:lnSpc>
              <a:buFont typeface="+mj-lt"/>
              <a:buAutoNum type="arabicPeriod"/>
              <a:defRPr sz="1800" b="1" i="0" u="none" strike="noStrike" kern="1200" baseline="0">
                <a:solidFill>
                  <a:prstClr val="white"/>
                </a:solidFill>
                <a:latin typeface="Century Gothic" pitchFamily="34" charset="0"/>
                <a:ea typeface="+mn-ea"/>
                <a:cs typeface="+mn-cs"/>
              </a:defRPr>
            </a:pP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Set parameters</a:t>
            </a:r>
          </a:p>
          <a:p>
            <a:pPr marL="742950" indent="-742950">
              <a:lnSpc>
                <a:spcPct val="150000"/>
              </a:lnSpc>
              <a:buFont typeface="+mj-lt"/>
              <a:buAutoNum type="arabicPeriod"/>
              <a:defRPr sz="1800" b="1" i="0" u="none" strike="noStrike" kern="1200" baseline="0">
                <a:solidFill>
                  <a:prstClr val="white"/>
                </a:solidFill>
                <a:latin typeface="Century Gothic" pitchFamily="34" charset="0"/>
                <a:ea typeface="+mn-ea"/>
                <a:cs typeface="+mn-cs"/>
              </a:defRPr>
            </a:pP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Collect data</a:t>
            </a:r>
          </a:p>
          <a:p>
            <a:pPr marL="742950" indent="-742950">
              <a:lnSpc>
                <a:spcPct val="150000"/>
              </a:lnSpc>
              <a:buFont typeface="+mj-lt"/>
              <a:buAutoNum type="arabicPeriod"/>
              <a:defRPr sz="1800" b="1" i="0" u="none" strike="noStrike" kern="1200" baseline="0">
                <a:solidFill>
                  <a:prstClr val="white"/>
                </a:solidFill>
                <a:latin typeface="Century Gothic" pitchFamily="34" charset="0"/>
                <a:ea typeface="+mn-ea"/>
                <a:cs typeface="+mn-cs"/>
              </a:defRPr>
            </a:pP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Develop alternatives</a:t>
            </a:r>
          </a:p>
          <a:p>
            <a:pPr marL="742950" indent="-742950">
              <a:lnSpc>
                <a:spcPct val="150000"/>
              </a:lnSpc>
              <a:buFont typeface="+mj-lt"/>
              <a:buAutoNum type="arabicPeriod"/>
              <a:defRPr sz="1800" b="1" i="0" u="none" strike="noStrike" kern="1200" baseline="0">
                <a:solidFill>
                  <a:prstClr val="white"/>
                </a:solidFill>
                <a:latin typeface="Century Gothic" pitchFamily="34" charset="0"/>
                <a:ea typeface="+mn-ea"/>
                <a:cs typeface="+mn-cs"/>
              </a:defRPr>
            </a:pP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Committee recommendation</a:t>
            </a:r>
          </a:p>
          <a:p>
            <a:pPr marL="742950" indent="-742950">
              <a:lnSpc>
                <a:spcPct val="150000"/>
              </a:lnSpc>
              <a:buFont typeface="+mj-lt"/>
              <a:buAutoNum type="arabicPeriod"/>
              <a:defRPr sz="1800" b="1" i="0" u="none" strike="noStrike" kern="1200" baseline="0">
                <a:solidFill>
                  <a:prstClr val="white"/>
                </a:solidFill>
                <a:latin typeface="Century Gothic" pitchFamily="34" charset="0"/>
                <a:ea typeface="+mn-ea"/>
                <a:cs typeface="+mn-cs"/>
              </a:defRPr>
            </a:pP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Board decision</a:t>
            </a:r>
          </a:p>
          <a:p>
            <a:pPr>
              <a:defRPr sz="1800" b="1" i="0" u="none" strike="noStrike" kern="1200" baseline="0">
                <a:solidFill>
                  <a:prstClr val="white"/>
                </a:solidFill>
                <a:latin typeface="Century Gothic" pitchFamily="34" charset="0"/>
                <a:ea typeface="+mn-ea"/>
                <a:cs typeface="+mn-cs"/>
              </a:defRPr>
            </a:pPr>
            <a:endParaRPr lang="en-US" sz="3200" dirty="0" smtClean="0"/>
          </a:p>
          <a:p>
            <a:endParaRPr lang="en-US" sz="3200" dirty="0"/>
          </a:p>
        </p:txBody>
      </p:sp>
      <p:grpSp>
        <p:nvGrpSpPr>
          <p:cNvPr id="2" name="Group 16"/>
          <p:cNvGrpSpPr/>
          <p:nvPr/>
        </p:nvGrpSpPr>
        <p:grpSpPr>
          <a:xfrm>
            <a:off x="7010400" y="6321623"/>
            <a:ext cx="2133600" cy="536377"/>
            <a:chOff x="7010400" y="6172200"/>
            <a:chExt cx="2133600" cy="536377"/>
          </a:xfrm>
        </p:grpSpPr>
        <p:sp>
          <p:nvSpPr>
            <p:cNvPr id="7" name="TextBox 6"/>
            <p:cNvSpPr txBox="1"/>
            <p:nvPr/>
          </p:nvSpPr>
          <p:spPr>
            <a:xfrm>
              <a:off x="7010400" y="6400800"/>
              <a:ext cx="21336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400" dirty="0" smtClean="0">
                  <a:solidFill>
                    <a:srgbClr val="0033CC"/>
                  </a:solidFill>
                  <a:latin typeface="Century Gothic" pitchFamily="34" charset="0"/>
                </a:rPr>
                <a:t>Grant County</a:t>
              </a:r>
              <a:endParaRPr lang="en-US" sz="1400" dirty="0">
                <a:solidFill>
                  <a:srgbClr val="0033CC"/>
                </a:solidFill>
                <a:latin typeface="Century Gothic" pitchFamily="34" charset="0"/>
              </a:endParaRPr>
            </a:p>
          </p:txBody>
        </p:sp>
        <p:pic>
          <p:nvPicPr>
            <p:cNvPr id="8" name="Picture 7" descr="uwexlogo.jpg"/>
            <p:cNvPicPr>
              <a:picLocks noChangeAspect="1"/>
            </p:cNvPicPr>
            <p:nvPr/>
          </p:nvPicPr>
          <p:blipFill>
            <a:blip r:embed="rId3" cstate="screen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  <a:lum bright="-20000"/>
            </a:blip>
            <a:stretch>
              <a:fillRect/>
            </a:stretch>
          </p:blipFill>
          <p:spPr>
            <a:xfrm>
              <a:off x="7848600" y="6172200"/>
              <a:ext cx="1168400" cy="257048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0"/>
            <a:ext cx="914400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 sz="1800" b="1" i="0" u="none" strike="noStrike" kern="1200" baseline="0">
                <a:solidFill>
                  <a:prstClr val="white"/>
                </a:solidFill>
                <a:latin typeface="Century Gothic" pitchFamily="34" charset="0"/>
                <a:ea typeface="+mn-ea"/>
                <a:cs typeface="+mn-cs"/>
              </a:defRPr>
            </a:pPr>
            <a:r>
              <a:rPr lang="en-US" sz="2600" dirty="0" smtClean="0">
                <a:solidFill>
                  <a:schemeClr val="bg1">
                    <a:lumMod val="50000"/>
                  </a:schemeClr>
                </a:solidFill>
              </a:rPr>
              <a:t>Grant County Departmental Space Needs Assessment</a:t>
            </a:r>
            <a:endParaRPr lang="en-US" sz="2600" dirty="0" smtClean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pPr algn="ctr">
              <a:defRPr sz="1800" b="1" i="0" u="none" strike="noStrike" kern="1200" baseline="0">
                <a:solidFill>
                  <a:prstClr val="white"/>
                </a:solidFill>
                <a:latin typeface="Century Gothic" pitchFamily="34" charset="0"/>
                <a:ea typeface="+mn-ea"/>
                <a:cs typeface="+mn-cs"/>
              </a:defRPr>
            </a:pPr>
            <a:endParaRPr lang="en-US" sz="2400" dirty="0" smtClean="0"/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81000" y="1219200"/>
            <a:ext cx="83820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defRPr sz="1800" b="1" i="0" u="none" strike="noStrike" kern="1200" baseline="0">
                <a:solidFill>
                  <a:prstClr val="white"/>
                </a:solidFill>
                <a:latin typeface="Century Gothic" pitchFamily="34" charset="0"/>
                <a:ea typeface="+mn-ea"/>
                <a:cs typeface="+mn-cs"/>
              </a:defRPr>
            </a:pP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Set parameters</a:t>
            </a:r>
          </a:p>
          <a:p>
            <a:pPr marL="742950" indent="-742950">
              <a:lnSpc>
                <a:spcPct val="150000"/>
              </a:lnSpc>
              <a:buFont typeface="+mj-lt"/>
              <a:buAutoNum type="arabicPeriod"/>
              <a:defRPr sz="1800" b="1" i="0" u="none" strike="noStrike" kern="1200" baseline="0">
                <a:solidFill>
                  <a:prstClr val="white"/>
                </a:solidFill>
                <a:latin typeface="Century Gothic" pitchFamily="34" charset="0"/>
                <a:ea typeface="+mn-ea"/>
                <a:cs typeface="+mn-cs"/>
              </a:defRPr>
            </a:pP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Building spaces</a:t>
            </a:r>
          </a:p>
          <a:p>
            <a:pPr marL="742950" indent="-742950">
              <a:lnSpc>
                <a:spcPct val="150000"/>
              </a:lnSpc>
              <a:buFont typeface="+mj-lt"/>
              <a:buAutoNum type="arabicPeriod"/>
              <a:defRPr sz="1800" b="1" i="0" u="none" strike="noStrike" kern="1200" baseline="0">
                <a:solidFill>
                  <a:prstClr val="white"/>
                </a:solidFill>
                <a:latin typeface="Century Gothic" pitchFamily="34" charset="0"/>
                <a:ea typeface="+mn-ea"/>
                <a:cs typeface="+mn-cs"/>
              </a:defRPr>
            </a:pP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Departments</a:t>
            </a:r>
          </a:p>
          <a:p>
            <a:pPr marL="742950" indent="-742950">
              <a:lnSpc>
                <a:spcPct val="150000"/>
              </a:lnSpc>
              <a:buFont typeface="+mj-lt"/>
              <a:buAutoNum type="arabicPeriod"/>
              <a:defRPr sz="1800" b="1" i="0" u="none" strike="noStrike" kern="1200" baseline="0">
                <a:solidFill>
                  <a:prstClr val="white"/>
                </a:solidFill>
                <a:latin typeface="Century Gothic" pitchFamily="34" charset="0"/>
                <a:ea typeface="+mn-ea"/>
                <a:cs typeface="+mn-cs"/>
              </a:defRPr>
            </a:pP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Roles &amp; responsibilities</a:t>
            </a:r>
          </a:p>
          <a:p>
            <a:pPr>
              <a:defRPr sz="1800" b="1" i="0" u="none" strike="noStrike" kern="1200" baseline="0">
                <a:solidFill>
                  <a:prstClr val="white"/>
                </a:solidFill>
                <a:latin typeface="Century Gothic" pitchFamily="34" charset="0"/>
                <a:ea typeface="+mn-ea"/>
                <a:cs typeface="+mn-cs"/>
              </a:defRPr>
            </a:pPr>
            <a:endParaRPr lang="en-US" sz="3200" dirty="0" smtClean="0"/>
          </a:p>
          <a:p>
            <a:endParaRPr lang="en-US" sz="3200" dirty="0"/>
          </a:p>
        </p:txBody>
      </p:sp>
      <p:grpSp>
        <p:nvGrpSpPr>
          <p:cNvPr id="2" name="Group 16"/>
          <p:cNvGrpSpPr/>
          <p:nvPr/>
        </p:nvGrpSpPr>
        <p:grpSpPr>
          <a:xfrm>
            <a:off x="7010400" y="6321623"/>
            <a:ext cx="2133600" cy="536377"/>
            <a:chOff x="7010400" y="6172200"/>
            <a:chExt cx="2133600" cy="536377"/>
          </a:xfrm>
        </p:grpSpPr>
        <p:sp>
          <p:nvSpPr>
            <p:cNvPr id="7" name="TextBox 6"/>
            <p:cNvSpPr txBox="1"/>
            <p:nvPr/>
          </p:nvSpPr>
          <p:spPr>
            <a:xfrm>
              <a:off x="7010400" y="6400800"/>
              <a:ext cx="21336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400" dirty="0" smtClean="0">
                  <a:solidFill>
                    <a:srgbClr val="0033CC"/>
                  </a:solidFill>
                  <a:latin typeface="Century Gothic" pitchFamily="34" charset="0"/>
                </a:rPr>
                <a:t>Grant County</a:t>
              </a:r>
              <a:endParaRPr lang="en-US" sz="1400" dirty="0">
                <a:solidFill>
                  <a:srgbClr val="0033CC"/>
                </a:solidFill>
                <a:latin typeface="Century Gothic" pitchFamily="34" charset="0"/>
              </a:endParaRPr>
            </a:p>
          </p:txBody>
        </p:sp>
        <p:pic>
          <p:nvPicPr>
            <p:cNvPr id="8" name="Picture 7" descr="uwexlogo.jpg"/>
            <p:cNvPicPr>
              <a:picLocks noChangeAspect="1"/>
            </p:cNvPicPr>
            <p:nvPr/>
          </p:nvPicPr>
          <p:blipFill>
            <a:blip r:embed="rId3" cstate="screen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  <a:lum bright="-20000"/>
            </a:blip>
            <a:stretch>
              <a:fillRect/>
            </a:stretch>
          </p:blipFill>
          <p:spPr>
            <a:xfrm>
              <a:off x="7848600" y="6172200"/>
              <a:ext cx="1168400" cy="257048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0"/>
            <a:ext cx="914400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 sz="1800" b="1" i="0" u="none" strike="noStrike" kern="1200" baseline="0">
                <a:solidFill>
                  <a:prstClr val="white"/>
                </a:solidFill>
                <a:latin typeface="Century Gothic" pitchFamily="34" charset="0"/>
                <a:ea typeface="+mn-ea"/>
                <a:cs typeface="+mn-cs"/>
              </a:defRPr>
            </a:pPr>
            <a:r>
              <a:rPr lang="en-US" sz="2600" dirty="0" smtClean="0">
                <a:solidFill>
                  <a:schemeClr val="bg1">
                    <a:lumMod val="50000"/>
                  </a:schemeClr>
                </a:solidFill>
              </a:rPr>
              <a:t>Grant County Departmental Space Needs Assessment</a:t>
            </a:r>
            <a:endParaRPr lang="en-US" sz="2600" dirty="0" smtClean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pPr algn="ctr">
              <a:defRPr sz="1800" b="1" i="0" u="none" strike="noStrike" kern="1200" baseline="0">
                <a:solidFill>
                  <a:prstClr val="white"/>
                </a:solidFill>
                <a:latin typeface="Century Gothic" pitchFamily="34" charset="0"/>
                <a:ea typeface="+mn-ea"/>
                <a:cs typeface="+mn-cs"/>
              </a:defRPr>
            </a:pPr>
            <a:endParaRPr lang="en-US" sz="2400" dirty="0" smtClean="0"/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81000" y="1219200"/>
            <a:ext cx="8382000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defRPr sz="1800" b="1" i="0" u="none" strike="noStrike" kern="1200" baseline="0">
                <a:solidFill>
                  <a:prstClr val="white"/>
                </a:solidFill>
                <a:latin typeface="Century Gothic" pitchFamily="34" charset="0"/>
                <a:ea typeface="+mn-ea"/>
                <a:cs typeface="+mn-cs"/>
              </a:defRPr>
            </a:pP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Collect data</a:t>
            </a:r>
          </a:p>
          <a:p>
            <a:pPr>
              <a:defRPr sz="1800" b="1" i="0" u="none" strike="noStrike" kern="1200" baseline="0">
                <a:solidFill>
                  <a:prstClr val="white"/>
                </a:solidFill>
                <a:latin typeface="Century Gothic" pitchFamily="34" charset="0"/>
                <a:ea typeface="+mn-ea"/>
                <a:cs typeface="+mn-cs"/>
              </a:defRPr>
            </a:pPr>
            <a:endParaRPr lang="en-US" sz="3200" dirty="0" smtClean="0"/>
          </a:p>
          <a:p>
            <a:endParaRPr lang="en-US" sz="3200" dirty="0"/>
          </a:p>
        </p:txBody>
      </p:sp>
      <p:grpSp>
        <p:nvGrpSpPr>
          <p:cNvPr id="2" name="Group 16"/>
          <p:cNvGrpSpPr/>
          <p:nvPr/>
        </p:nvGrpSpPr>
        <p:grpSpPr>
          <a:xfrm>
            <a:off x="7010400" y="6321623"/>
            <a:ext cx="2133600" cy="536377"/>
            <a:chOff x="7010400" y="6172200"/>
            <a:chExt cx="2133600" cy="536377"/>
          </a:xfrm>
        </p:grpSpPr>
        <p:sp>
          <p:nvSpPr>
            <p:cNvPr id="7" name="TextBox 6"/>
            <p:cNvSpPr txBox="1"/>
            <p:nvPr/>
          </p:nvSpPr>
          <p:spPr>
            <a:xfrm>
              <a:off x="7010400" y="6400800"/>
              <a:ext cx="21336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400" dirty="0" smtClean="0">
                  <a:solidFill>
                    <a:srgbClr val="0033CC"/>
                  </a:solidFill>
                  <a:latin typeface="Century Gothic" pitchFamily="34" charset="0"/>
                </a:rPr>
                <a:t>Grant County</a:t>
              </a:r>
              <a:endParaRPr lang="en-US" sz="1400" dirty="0">
                <a:solidFill>
                  <a:srgbClr val="0033CC"/>
                </a:solidFill>
                <a:latin typeface="Century Gothic" pitchFamily="34" charset="0"/>
              </a:endParaRPr>
            </a:p>
          </p:txBody>
        </p:sp>
        <p:pic>
          <p:nvPicPr>
            <p:cNvPr id="8" name="Picture 7" descr="uwexlogo.jpg"/>
            <p:cNvPicPr>
              <a:picLocks noChangeAspect="1"/>
            </p:cNvPicPr>
            <p:nvPr/>
          </p:nvPicPr>
          <p:blipFill>
            <a:blip r:embed="rId3" cstate="screen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  <a:lum bright="-20000"/>
            </a:blip>
            <a:stretch>
              <a:fillRect/>
            </a:stretch>
          </p:blipFill>
          <p:spPr>
            <a:xfrm>
              <a:off x="7848600" y="6172200"/>
              <a:ext cx="1168400" cy="257048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</p:grpSp>
      <p:pic>
        <p:nvPicPr>
          <p:cNvPr id="10" name="Picture 9" descr="spaceneeds.jpg"/>
          <p:cNvPicPr>
            <a:picLocks noChangeAspect="1"/>
          </p:cNvPicPr>
          <p:nvPr/>
        </p:nvPicPr>
        <p:blipFill>
          <a:blip r:embed="rId4" cstate="screen"/>
          <a:stretch>
            <a:fillRect/>
          </a:stretch>
        </p:blipFill>
        <p:spPr>
          <a:xfrm rot="1300798">
            <a:off x="3465208" y="1254205"/>
            <a:ext cx="3591791" cy="46482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1" name="TextBox 10"/>
          <p:cNvSpPr txBox="1"/>
          <p:nvPr/>
        </p:nvSpPr>
        <p:spPr>
          <a:xfrm>
            <a:off x="457200" y="2362200"/>
            <a:ext cx="838200" cy="1107996"/>
          </a:xfrm>
          <a:prstGeom prst="rect">
            <a:avLst/>
          </a:prstGeom>
          <a:solidFill>
            <a:schemeClr val="accent3"/>
          </a:solidFill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ADRC</a:t>
            </a:r>
          </a:p>
          <a:p>
            <a:endParaRPr lang="en-US" sz="1200" dirty="0" smtClean="0"/>
          </a:p>
          <a:p>
            <a:r>
              <a:rPr lang="en-US" sz="1200" dirty="0" smtClean="0"/>
              <a:t>30/12</a:t>
            </a:r>
          </a:p>
          <a:p>
            <a:r>
              <a:rPr lang="en-US" sz="1200" dirty="0" smtClean="0"/>
              <a:t>3/2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457200" y="3657600"/>
            <a:ext cx="1447800" cy="83099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Land &amp; Water</a:t>
            </a:r>
          </a:p>
          <a:p>
            <a:endParaRPr lang="en-US" sz="1200" dirty="0" smtClean="0"/>
          </a:p>
          <a:p>
            <a:r>
              <a:rPr lang="en-US" sz="1200" dirty="0" smtClean="0"/>
              <a:t>12/5</a:t>
            </a:r>
          </a:p>
          <a:p>
            <a:r>
              <a:rPr lang="en-US" sz="1200" dirty="0" smtClean="0"/>
              <a:t>2/1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457200" y="4572000"/>
            <a:ext cx="1447800" cy="83099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Zoning</a:t>
            </a:r>
          </a:p>
          <a:p>
            <a:endParaRPr lang="en-US" sz="1200" dirty="0" smtClean="0"/>
          </a:p>
          <a:p>
            <a:r>
              <a:rPr lang="en-US" sz="1200" dirty="0" smtClean="0"/>
              <a:t>3/4</a:t>
            </a:r>
          </a:p>
          <a:p>
            <a:r>
              <a:rPr lang="en-US" sz="1200" dirty="0" smtClean="0"/>
              <a:t>1/1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457200" y="5562600"/>
            <a:ext cx="838200" cy="830997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Land Info</a:t>
            </a:r>
          </a:p>
          <a:p>
            <a:endParaRPr lang="en-US" sz="1200" dirty="0" smtClean="0"/>
          </a:p>
          <a:p>
            <a:r>
              <a:rPr lang="en-US" sz="1200" dirty="0" smtClean="0"/>
              <a:t>3/6</a:t>
            </a:r>
          </a:p>
          <a:p>
            <a:r>
              <a:rPr lang="en-US" sz="1200" dirty="0" smtClean="0"/>
              <a:t>2/1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5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0"/>
            <a:ext cx="914400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 sz="1800" b="1" i="0" u="none" strike="noStrike" kern="1200" baseline="0">
                <a:solidFill>
                  <a:prstClr val="white"/>
                </a:solidFill>
                <a:latin typeface="Century Gothic" pitchFamily="34" charset="0"/>
                <a:ea typeface="+mn-ea"/>
                <a:cs typeface="+mn-cs"/>
              </a:defRPr>
            </a:pPr>
            <a:r>
              <a:rPr lang="en-US" sz="2600" dirty="0" smtClean="0">
                <a:solidFill>
                  <a:schemeClr val="bg1">
                    <a:lumMod val="50000"/>
                  </a:schemeClr>
                </a:solidFill>
              </a:rPr>
              <a:t>Grant County Departmental Space Needs Assessment</a:t>
            </a:r>
            <a:endParaRPr lang="en-US" sz="2600" dirty="0" smtClean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pPr algn="ctr">
              <a:defRPr sz="1800" b="1" i="0" u="none" strike="noStrike" kern="1200" baseline="0">
                <a:solidFill>
                  <a:prstClr val="white"/>
                </a:solidFill>
                <a:latin typeface="Century Gothic" pitchFamily="34" charset="0"/>
                <a:ea typeface="+mn-ea"/>
                <a:cs typeface="+mn-cs"/>
              </a:defRPr>
            </a:pPr>
            <a:endParaRPr lang="en-US" sz="2400" dirty="0" smtClean="0"/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81000" y="1219200"/>
            <a:ext cx="8382000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defRPr sz="1800" b="1" i="0" u="none" strike="noStrike" kern="1200" baseline="0">
                <a:solidFill>
                  <a:prstClr val="white"/>
                </a:solidFill>
                <a:latin typeface="Century Gothic" pitchFamily="34" charset="0"/>
                <a:ea typeface="+mn-ea"/>
                <a:cs typeface="+mn-cs"/>
              </a:defRPr>
            </a:pP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Develop alternatives</a:t>
            </a:r>
          </a:p>
          <a:p>
            <a:pPr>
              <a:defRPr sz="1800" b="1" i="0" u="none" strike="noStrike" kern="1200" baseline="0">
                <a:solidFill>
                  <a:prstClr val="white"/>
                </a:solidFill>
                <a:latin typeface="Century Gothic" pitchFamily="34" charset="0"/>
                <a:ea typeface="+mn-ea"/>
                <a:cs typeface="+mn-cs"/>
              </a:defRPr>
            </a:pPr>
            <a:endParaRPr lang="en-US" sz="3200" dirty="0" smtClean="0"/>
          </a:p>
          <a:p>
            <a:endParaRPr lang="en-US" sz="3200" dirty="0"/>
          </a:p>
        </p:txBody>
      </p:sp>
      <p:grpSp>
        <p:nvGrpSpPr>
          <p:cNvPr id="2" name="Group 16"/>
          <p:cNvGrpSpPr/>
          <p:nvPr/>
        </p:nvGrpSpPr>
        <p:grpSpPr>
          <a:xfrm>
            <a:off x="7010400" y="6321623"/>
            <a:ext cx="2133600" cy="536377"/>
            <a:chOff x="7010400" y="6172200"/>
            <a:chExt cx="2133600" cy="536377"/>
          </a:xfrm>
        </p:grpSpPr>
        <p:sp>
          <p:nvSpPr>
            <p:cNvPr id="7" name="TextBox 6"/>
            <p:cNvSpPr txBox="1"/>
            <p:nvPr/>
          </p:nvSpPr>
          <p:spPr>
            <a:xfrm>
              <a:off x="7010400" y="6400800"/>
              <a:ext cx="21336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400" dirty="0" smtClean="0">
                  <a:solidFill>
                    <a:srgbClr val="0033CC"/>
                  </a:solidFill>
                  <a:latin typeface="Century Gothic" pitchFamily="34" charset="0"/>
                </a:rPr>
                <a:t>Grant County</a:t>
              </a:r>
              <a:endParaRPr lang="en-US" sz="1400" dirty="0">
                <a:solidFill>
                  <a:srgbClr val="0033CC"/>
                </a:solidFill>
                <a:latin typeface="Century Gothic" pitchFamily="34" charset="0"/>
              </a:endParaRPr>
            </a:p>
          </p:txBody>
        </p:sp>
        <p:pic>
          <p:nvPicPr>
            <p:cNvPr id="8" name="Picture 7" descr="uwexlogo.jpg"/>
            <p:cNvPicPr>
              <a:picLocks noChangeAspect="1"/>
            </p:cNvPicPr>
            <p:nvPr/>
          </p:nvPicPr>
          <p:blipFill>
            <a:blip r:embed="rId3" cstate="screen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  <a:lum bright="-20000"/>
            </a:blip>
            <a:stretch>
              <a:fillRect/>
            </a:stretch>
          </p:blipFill>
          <p:spPr>
            <a:xfrm>
              <a:off x="7848600" y="6172200"/>
              <a:ext cx="1168400" cy="257048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</p:grpSp>
      <p:pic>
        <p:nvPicPr>
          <p:cNvPr id="9" name="Picture 8" descr="3-FLOOR-PLAN.gif"/>
          <p:cNvPicPr>
            <a:picLocks noChangeAspect="1"/>
          </p:cNvPicPr>
          <p:nvPr/>
        </p:nvPicPr>
        <p:blipFill>
          <a:blip r:embed="rId4" cstate="screen">
            <a:duotone>
              <a:prstClr val="black"/>
              <a:schemeClr val="tx2">
                <a:lumMod val="50000"/>
                <a:tint val="45000"/>
                <a:satMod val="400000"/>
              </a:schemeClr>
            </a:duotone>
          </a:blip>
          <a:srcRect l="18433" t="13729" r="12685" b="9390"/>
          <a:stretch>
            <a:fillRect/>
          </a:stretch>
        </p:blipFill>
        <p:spPr>
          <a:xfrm>
            <a:off x="2286000" y="2286000"/>
            <a:ext cx="5410200" cy="4267200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457200" y="2362200"/>
            <a:ext cx="838200" cy="1107996"/>
          </a:xfrm>
          <a:prstGeom prst="rect">
            <a:avLst/>
          </a:prstGeom>
          <a:solidFill>
            <a:schemeClr val="accent3"/>
          </a:solidFill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ADRC</a:t>
            </a:r>
          </a:p>
          <a:p>
            <a:endParaRPr lang="en-US" sz="1200" dirty="0" smtClean="0"/>
          </a:p>
          <a:p>
            <a:r>
              <a:rPr lang="en-US" sz="1200" dirty="0" smtClean="0"/>
              <a:t>30/12</a:t>
            </a:r>
          </a:p>
          <a:p>
            <a:r>
              <a:rPr lang="en-US" sz="1200" dirty="0" smtClean="0"/>
              <a:t>3/2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457200" y="3657600"/>
            <a:ext cx="1447800" cy="83099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Land &amp; Water</a:t>
            </a:r>
          </a:p>
          <a:p>
            <a:endParaRPr lang="en-US" sz="1200" dirty="0" smtClean="0"/>
          </a:p>
          <a:p>
            <a:r>
              <a:rPr lang="en-US" sz="1200" dirty="0" smtClean="0"/>
              <a:t>12/5</a:t>
            </a:r>
          </a:p>
          <a:p>
            <a:r>
              <a:rPr lang="en-US" sz="1200" dirty="0" smtClean="0"/>
              <a:t>2/1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457200" y="4572000"/>
            <a:ext cx="1447800" cy="83099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Zoning</a:t>
            </a:r>
          </a:p>
          <a:p>
            <a:endParaRPr lang="en-US" sz="1200" dirty="0" smtClean="0"/>
          </a:p>
          <a:p>
            <a:r>
              <a:rPr lang="en-US" sz="1200" dirty="0" smtClean="0"/>
              <a:t>3/4</a:t>
            </a:r>
          </a:p>
          <a:p>
            <a:r>
              <a:rPr lang="en-US" sz="1200" dirty="0" smtClean="0"/>
              <a:t>1/1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457200" y="5562600"/>
            <a:ext cx="838200" cy="830997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Land Info</a:t>
            </a:r>
          </a:p>
          <a:p>
            <a:endParaRPr lang="en-US" sz="1200" dirty="0" smtClean="0"/>
          </a:p>
          <a:p>
            <a:r>
              <a:rPr lang="en-US" sz="1200" dirty="0" smtClean="0"/>
              <a:t>3/6</a:t>
            </a:r>
          </a:p>
          <a:p>
            <a:r>
              <a:rPr lang="en-US" sz="1200" dirty="0" smtClean="0"/>
              <a:t>2/1</a:t>
            </a:r>
            <a:endParaRPr lang="en-US" dirty="0"/>
          </a:p>
        </p:txBody>
      </p:sp>
      <p:grpSp>
        <p:nvGrpSpPr>
          <p:cNvPr id="12" name="Group 11"/>
          <p:cNvGrpSpPr/>
          <p:nvPr/>
        </p:nvGrpSpPr>
        <p:grpSpPr>
          <a:xfrm>
            <a:off x="381000" y="2438400"/>
            <a:ext cx="2705100" cy="2133600"/>
            <a:chOff x="457200" y="2286000"/>
            <a:chExt cx="5410200" cy="4267200"/>
          </a:xfrm>
        </p:grpSpPr>
        <p:pic>
          <p:nvPicPr>
            <p:cNvPr id="13" name="Picture 12" descr="3-FLOOR-PLAN.gif"/>
            <p:cNvPicPr>
              <a:picLocks noChangeAspect="1"/>
            </p:cNvPicPr>
            <p:nvPr/>
          </p:nvPicPr>
          <p:blipFill>
            <a:blip r:embed="rId4" cstate="screen">
              <a:duotone>
                <a:prstClr val="black"/>
                <a:schemeClr val="tx2">
                  <a:lumMod val="50000"/>
                  <a:tint val="45000"/>
                  <a:satMod val="400000"/>
                </a:schemeClr>
              </a:duotone>
            </a:blip>
            <a:srcRect l="18433" t="13729" r="12685" b="9390"/>
            <a:stretch>
              <a:fillRect/>
            </a:stretch>
          </p:blipFill>
          <p:spPr>
            <a:xfrm>
              <a:off x="457200" y="2286000"/>
              <a:ext cx="5410200" cy="4267200"/>
            </a:xfrm>
            <a:prstGeom prst="rect">
              <a:avLst/>
            </a:prstGeom>
          </p:spPr>
        </p:pic>
        <p:sp>
          <p:nvSpPr>
            <p:cNvPr id="14" name="TextBox 13"/>
            <p:cNvSpPr txBox="1"/>
            <p:nvPr/>
          </p:nvSpPr>
          <p:spPr>
            <a:xfrm>
              <a:off x="1828800" y="2590800"/>
              <a:ext cx="838200" cy="1107996"/>
            </a:xfrm>
            <a:prstGeom prst="rect">
              <a:avLst/>
            </a:prstGeom>
            <a:solidFill>
              <a:schemeClr val="accent3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ADRC</a:t>
              </a:r>
            </a:p>
            <a:p>
              <a:endParaRPr lang="en-US" sz="1200" dirty="0" smtClean="0"/>
            </a:p>
            <a:p>
              <a:r>
                <a:rPr lang="en-US" sz="1200" dirty="0" smtClean="0"/>
                <a:t>30/12</a:t>
              </a:r>
            </a:p>
            <a:p>
              <a:r>
                <a:rPr lang="en-US" sz="1200" dirty="0" smtClean="0"/>
                <a:t>3/2</a:t>
              </a:r>
              <a:endParaRPr lang="en-US" dirty="0" smtClean="0"/>
            </a:p>
            <a:p>
              <a:endParaRPr lang="en-US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4114800" y="2438400"/>
              <a:ext cx="1447800" cy="830997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Land &amp; Water</a:t>
              </a:r>
            </a:p>
            <a:p>
              <a:endParaRPr lang="en-US" sz="1200" dirty="0" smtClean="0"/>
            </a:p>
            <a:p>
              <a:r>
                <a:rPr lang="en-US" sz="1200" dirty="0" smtClean="0"/>
                <a:t>12/5</a:t>
              </a:r>
            </a:p>
            <a:p>
              <a:r>
                <a:rPr lang="en-US" sz="1200" dirty="0" smtClean="0"/>
                <a:t>2/1</a:t>
              </a:r>
              <a:endParaRPr lang="en-US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3429000" y="5105400"/>
              <a:ext cx="1447800" cy="830997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Zoning</a:t>
              </a:r>
            </a:p>
            <a:p>
              <a:endParaRPr lang="en-US" sz="1200" dirty="0" smtClean="0"/>
            </a:p>
            <a:p>
              <a:r>
                <a:rPr lang="en-US" sz="1200" dirty="0" smtClean="0"/>
                <a:t>3/4</a:t>
              </a:r>
            </a:p>
            <a:p>
              <a:r>
                <a:rPr lang="en-US" sz="1200" dirty="0" smtClean="0"/>
                <a:t>1/1</a:t>
              </a:r>
              <a:endParaRPr lang="en-US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4953000" y="5562600"/>
              <a:ext cx="838200" cy="830997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Land Info</a:t>
              </a:r>
            </a:p>
            <a:p>
              <a:endParaRPr lang="en-US" sz="1200" dirty="0" smtClean="0"/>
            </a:p>
            <a:p>
              <a:r>
                <a:rPr lang="en-US" sz="1200" dirty="0" smtClean="0"/>
                <a:t>3/6</a:t>
              </a:r>
            </a:p>
            <a:p>
              <a:r>
                <a:rPr lang="en-US" sz="1200" dirty="0" smtClean="0"/>
                <a:t>2/1</a:t>
              </a:r>
              <a:endParaRPr lang="en-US" dirty="0"/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3238500" y="2438400"/>
            <a:ext cx="2705100" cy="2133600"/>
            <a:chOff x="533400" y="2286000"/>
            <a:chExt cx="5410200" cy="4267200"/>
          </a:xfrm>
        </p:grpSpPr>
        <p:pic>
          <p:nvPicPr>
            <p:cNvPr id="23" name="Picture 22" descr="3-FLOOR-PLAN.gif"/>
            <p:cNvPicPr>
              <a:picLocks noChangeAspect="1"/>
            </p:cNvPicPr>
            <p:nvPr/>
          </p:nvPicPr>
          <p:blipFill>
            <a:blip r:embed="rId4" cstate="screen">
              <a:duotone>
                <a:prstClr val="black"/>
                <a:schemeClr val="tx2">
                  <a:lumMod val="50000"/>
                  <a:tint val="45000"/>
                  <a:satMod val="400000"/>
                </a:schemeClr>
              </a:duotone>
            </a:blip>
            <a:srcRect l="18433" t="13729" r="12685" b="9390"/>
            <a:stretch>
              <a:fillRect/>
            </a:stretch>
          </p:blipFill>
          <p:spPr>
            <a:xfrm>
              <a:off x="533400" y="2286000"/>
              <a:ext cx="5410200" cy="4267200"/>
            </a:xfrm>
            <a:prstGeom prst="rect">
              <a:avLst/>
            </a:prstGeom>
          </p:spPr>
        </p:pic>
        <p:sp>
          <p:nvSpPr>
            <p:cNvPr id="24" name="TextBox 23"/>
            <p:cNvSpPr txBox="1"/>
            <p:nvPr/>
          </p:nvSpPr>
          <p:spPr>
            <a:xfrm>
              <a:off x="4953000" y="2438400"/>
              <a:ext cx="838200" cy="1107996"/>
            </a:xfrm>
            <a:prstGeom prst="rect">
              <a:avLst/>
            </a:prstGeom>
            <a:solidFill>
              <a:schemeClr val="accent3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ADRC</a:t>
              </a:r>
            </a:p>
            <a:p>
              <a:endParaRPr lang="en-US" sz="1200" dirty="0" smtClean="0"/>
            </a:p>
            <a:p>
              <a:r>
                <a:rPr lang="en-US" sz="1200" dirty="0" smtClean="0"/>
                <a:t>30/12</a:t>
              </a:r>
            </a:p>
            <a:p>
              <a:r>
                <a:rPr lang="en-US" sz="1200" dirty="0" smtClean="0"/>
                <a:t>3/2</a:t>
              </a:r>
              <a:endParaRPr lang="en-US" dirty="0" smtClean="0"/>
            </a:p>
            <a:p>
              <a:endParaRPr lang="en-US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3657600" y="5562600"/>
              <a:ext cx="1447800" cy="830997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Land &amp; Water</a:t>
              </a:r>
            </a:p>
            <a:p>
              <a:endParaRPr lang="en-US" sz="1200" dirty="0" smtClean="0"/>
            </a:p>
            <a:p>
              <a:r>
                <a:rPr lang="en-US" sz="1200" dirty="0" smtClean="0"/>
                <a:t>12/5</a:t>
              </a:r>
            </a:p>
            <a:p>
              <a:r>
                <a:rPr lang="en-US" sz="1200" dirty="0" smtClean="0"/>
                <a:t>2/1</a:t>
              </a:r>
              <a:endParaRPr lang="en-US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2438400" y="2438400"/>
              <a:ext cx="1447800" cy="830997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Zoning</a:t>
              </a:r>
            </a:p>
            <a:p>
              <a:endParaRPr lang="en-US" sz="1200" dirty="0" smtClean="0"/>
            </a:p>
            <a:p>
              <a:r>
                <a:rPr lang="en-US" sz="1200" dirty="0" smtClean="0"/>
                <a:t>3/4</a:t>
              </a:r>
            </a:p>
            <a:p>
              <a:r>
                <a:rPr lang="en-US" sz="1200" dirty="0" smtClean="0"/>
                <a:t>1/1</a:t>
              </a:r>
              <a:endParaRPr lang="en-US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4038600" y="2438400"/>
              <a:ext cx="838200" cy="830997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Land Info</a:t>
              </a:r>
            </a:p>
            <a:p>
              <a:endParaRPr lang="en-US" sz="1200" dirty="0" smtClean="0"/>
            </a:p>
            <a:p>
              <a:r>
                <a:rPr lang="en-US" sz="1200" dirty="0" smtClean="0"/>
                <a:t>3/6</a:t>
              </a:r>
            </a:p>
            <a:p>
              <a:r>
                <a:rPr lang="en-US" sz="1200" dirty="0" smtClean="0"/>
                <a:t>2/1</a:t>
              </a:r>
              <a:endParaRPr lang="en-US" dirty="0"/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6134100" y="2438400"/>
            <a:ext cx="2705100" cy="2133600"/>
            <a:chOff x="457200" y="2286000"/>
            <a:chExt cx="5410200" cy="4267200"/>
          </a:xfrm>
        </p:grpSpPr>
        <p:pic>
          <p:nvPicPr>
            <p:cNvPr id="29" name="Picture 28" descr="3-FLOOR-PLAN.gif"/>
            <p:cNvPicPr>
              <a:picLocks noChangeAspect="1"/>
            </p:cNvPicPr>
            <p:nvPr/>
          </p:nvPicPr>
          <p:blipFill>
            <a:blip r:embed="rId4" cstate="screen">
              <a:duotone>
                <a:prstClr val="black"/>
                <a:schemeClr val="tx2">
                  <a:lumMod val="50000"/>
                  <a:tint val="45000"/>
                  <a:satMod val="400000"/>
                </a:schemeClr>
              </a:duotone>
            </a:blip>
            <a:srcRect l="18433" t="13729" r="12685" b="9390"/>
            <a:stretch>
              <a:fillRect/>
            </a:stretch>
          </p:blipFill>
          <p:spPr>
            <a:xfrm>
              <a:off x="457200" y="2286000"/>
              <a:ext cx="5410200" cy="4267200"/>
            </a:xfrm>
            <a:prstGeom prst="rect">
              <a:avLst/>
            </a:prstGeom>
          </p:spPr>
        </p:pic>
        <p:sp>
          <p:nvSpPr>
            <p:cNvPr id="30" name="TextBox 29"/>
            <p:cNvSpPr txBox="1"/>
            <p:nvPr/>
          </p:nvSpPr>
          <p:spPr>
            <a:xfrm>
              <a:off x="609600" y="5257800"/>
              <a:ext cx="838200" cy="1107996"/>
            </a:xfrm>
            <a:prstGeom prst="rect">
              <a:avLst/>
            </a:prstGeom>
            <a:solidFill>
              <a:schemeClr val="accent3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ADRC</a:t>
              </a:r>
            </a:p>
            <a:p>
              <a:endParaRPr lang="en-US" sz="1200" dirty="0" smtClean="0"/>
            </a:p>
            <a:p>
              <a:r>
                <a:rPr lang="en-US" sz="1200" dirty="0" smtClean="0"/>
                <a:t>30/12</a:t>
              </a:r>
            </a:p>
            <a:p>
              <a:r>
                <a:rPr lang="en-US" sz="1200" dirty="0" smtClean="0"/>
                <a:t>3/2</a:t>
              </a:r>
              <a:endParaRPr lang="en-US" dirty="0" smtClean="0"/>
            </a:p>
            <a:p>
              <a:endParaRPr lang="en-US" dirty="0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3657600" y="5562600"/>
              <a:ext cx="1447800" cy="830997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Land &amp; Water</a:t>
              </a:r>
            </a:p>
            <a:p>
              <a:endParaRPr lang="en-US" sz="1200" dirty="0" smtClean="0"/>
            </a:p>
            <a:p>
              <a:r>
                <a:rPr lang="en-US" sz="1200" dirty="0" smtClean="0"/>
                <a:t>12/5</a:t>
              </a:r>
            </a:p>
            <a:p>
              <a:r>
                <a:rPr lang="en-US" sz="1200" dirty="0" smtClean="0"/>
                <a:t>2/1</a:t>
              </a:r>
              <a:endParaRPr lang="en-US" dirty="0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3124200" y="2438400"/>
              <a:ext cx="1447800" cy="830997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Zoning</a:t>
              </a:r>
            </a:p>
            <a:p>
              <a:endParaRPr lang="en-US" sz="1200" dirty="0" smtClean="0"/>
            </a:p>
            <a:p>
              <a:r>
                <a:rPr lang="en-US" sz="1200" dirty="0" smtClean="0"/>
                <a:t>3/4</a:t>
              </a:r>
            </a:p>
            <a:p>
              <a:r>
                <a:rPr lang="en-US" sz="1200" dirty="0" smtClean="0"/>
                <a:t>1/1</a:t>
              </a:r>
              <a:endParaRPr lang="en-US" dirty="0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2209800" y="2438400"/>
              <a:ext cx="838200" cy="830997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Land Info</a:t>
              </a:r>
            </a:p>
            <a:p>
              <a:endParaRPr lang="en-US" sz="1200" dirty="0" smtClean="0"/>
            </a:p>
            <a:p>
              <a:r>
                <a:rPr lang="en-US" sz="1200" dirty="0" smtClean="0"/>
                <a:t>3/6</a:t>
              </a:r>
            </a:p>
            <a:p>
              <a:r>
                <a:rPr lang="en-US" sz="1200" dirty="0" smtClean="0"/>
                <a:t>2/1</a:t>
              </a:r>
              <a:endParaRPr lang="en-US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32014 0.13334 L 0.42152 0.06111 L 0.42569 -0.04328 L 0.3526 0.01806 " pathEditMode="relative" ptsTypes="AAAAA">
                                      <p:cBhvr>
                                        <p:cTn id="1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0.00995 L 0.24948 -0.17153 L 0.55139 0.0125 L 0.50434 0.30995 L 0.2967 0.27292 L 0.6125 0.28032 L 0.60486 -0.16968 " pathEditMode="relative" rAng="0" ptsTypes="AAAAAAA">
                                      <p:cBhvr>
                                        <p:cTn id="18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6" y="79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9601 -0.06852 L 0.35 -0.31898 L 0.39201 0.17662 L 0.65417 0.05231 L 0.48663 -0.0632 L 0.48524 0.09537 " pathEditMode="relative" ptsTypes="AAAAAAA">
                                      <p:cBhvr>
                                        <p:cTn id="20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5121 -0.03426 L 0.24462 -0.40185 L 0.35937 0.03611 L 0.56753 -0.18912 L 0.63784 -0.0287 L 0.68906 -0.42523 L 0.65937 -0.00717 " pathEditMode="relative" ptsTypes="AAAAAAAA">
                                      <p:cBhvr>
                                        <p:cTn id="22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"/>
                            </p:stCondLst>
                            <p:childTnLst>
                              <p:par>
                                <p:cTn id="4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"/>
                            </p:stCondLst>
                            <p:childTnLst>
                              <p:par>
                                <p:cTn id="4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3000"/>
                            </p:stCondLst>
                            <p:childTnLst>
                              <p:par>
                                <p:cTn id="4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5" grpId="1" animBg="1"/>
      <p:bldP spid="16" grpId="0" animBg="1"/>
      <p:bldP spid="16" grpId="1" animBg="1"/>
      <p:bldP spid="17" grpId="0" animBg="1"/>
      <p:bldP spid="17" grpId="1" animBg="1"/>
      <p:bldP spid="18" grpId="0" animBg="1"/>
      <p:bldP spid="18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0"/>
            <a:ext cx="914400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 sz="1800" b="1" i="0" u="none" strike="noStrike" kern="1200" baseline="0">
                <a:solidFill>
                  <a:prstClr val="white"/>
                </a:solidFill>
                <a:latin typeface="Century Gothic" pitchFamily="34" charset="0"/>
                <a:ea typeface="+mn-ea"/>
                <a:cs typeface="+mn-cs"/>
              </a:defRPr>
            </a:pPr>
            <a:r>
              <a:rPr lang="en-US" sz="2600" dirty="0" smtClean="0">
                <a:solidFill>
                  <a:schemeClr val="bg1">
                    <a:lumMod val="50000"/>
                  </a:schemeClr>
                </a:solidFill>
              </a:rPr>
              <a:t>Grant County Departmental Space Needs Assessment</a:t>
            </a:r>
            <a:endParaRPr lang="en-US" sz="2600" dirty="0" smtClean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pPr algn="ctr">
              <a:defRPr sz="1800" b="1" i="0" u="none" strike="noStrike" kern="1200" baseline="0">
                <a:solidFill>
                  <a:prstClr val="white"/>
                </a:solidFill>
                <a:latin typeface="Century Gothic" pitchFamily="34" charset="0"/>
                <a:ea typeface="+mn-ea"/>
                <a:cs typeface="+mn-cs"/>
              </a:defRPr>
            </a:pPr>
            <a:endParaRPr lang="en-US" sz="2400" dirty="0" smtClean="0"/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81000" y="1219200"/>
            <a:ext cx="8763000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defRPr sz="1800" b="1" i="0" u="none" strike="noStrike" kern="1200" baseline="0">
                <a:solidFill>
                  <a:prstClr val="white"/>
                </a:solidFill>
                <a:latin typeface="Century Gothic" pitchFamily="34" charset="0"/>
                <a:ea typeface="+mn-ea"/>
                <a:cs typeface="+mn-cs"/>
              </a:defRPr>
            </a:pP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Committee makes recommendation</a:t>
            </a:r>
          </a:p>
          <a:p>
            <a:pPr>
              <a:defRPr sz="1800" b="1" i="0" u="none" strike="noStrike" kern="1200" baseline="0">
                <a:solidFill>
                  <a:prstClr val="white"/>
                </a:solidFill>
                <a:latin typeface="Century Gothic" pitchFamily="34" charset="0"/>
                <a:ea typeface="+mn-ea"/>
                <a:cs typeface="+mn-cs"/>
              </a:defRPr>
            </a:pPr>
            <a:endParaRPr lang="en-US" sz="3200" dirty="0" smtClean="0"/>
          </a:p>
          <a:p>
            <a:endParaRPr lang="en-US" sz="3200" dirty="0"/>
          </a:p>
        </p:txBody>
      </p:sp>
      <p:grpSp>
        <p:nvGrpSpPr>
          <p:cNvPr id="2" name="Group 16"/>
          <p:cNvGrpSpPr/>
          <p:nvPr/>
        </p:nvGrpSpPr>
        <p:grpSpPr>
          <a:xfrm>
            <a:off x="7010400" y="6321623"/>
            <a:ext cx="2133600" cy="536377"/>
            <a:chOff x="7010400" y="6172200"/>
            <a:chExt cx="2133600" cy="536377"/>
          </a:xfrm>
        </p:grpSpPr>
        <p:sp>
          <p:nvSpPr>
            <p:cNvPr id="7" name="TextBox 6"/>
            <p:cNvSpPr txBox="1"/>
            <p:nvPr/>
          </p:nvSpPr>
          <p:spPr>
            <a:xfrm>
              <a:off x="7010400" y="6400800"/>
              <a:ext cx="21336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400" dirty="0" smtClean="0">
                  <a:solidFill>
                    <a:srgbClr val="0033CC"/>
                  </a:solidFill>
                  <a:latin typeface="Century Gothic" pitchFamily="34" charset="0"/>
                </a:rPr>
                <a:t>Grant County</a:t>
              </a:r>
              <a:endParaRPr lang="en-US" sz="1400" dirty="0">
                <a:solidFill>
                  <a:srgbClr val="0033CC"/>
                </a:solidFill>
                <a:latin typeface="Century Gothic" pitchFamily="34" charset="0"/>
              </a:endParaRPr>
            </a:p>
          </p:txBody>
        </p:sp>
        <p:pic>
          <p:nvPicPr>
            <p:cNvPr id="8" name="Picture 7" descr="uwexlogo.jpg"/>
            <p:cNvPicPr>
              <a:picLocks noChangeAspect="1"/>
            </p:cNvPicPr>
            <p:nvPr/>
          </p:nvPicPr>
          <p:blipFill>
            <a:blip r:embed="rId3" cstate="screen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  <a:lum bright="-20000"/>
            </a:blip>
            <a:stretch>
              <a:fillRect/>
            </a:stretch>
          </p:blipFill>
          <p:spPr>
            <a:xfrm>
              <a:off x="7848600" y="6172200"/>
              <a:ext cx="1168400" cy="257048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</p:grpSp>
      <p:grpSp>
        <p:nvGrpSpPr>
          <p:cNvPr id="9" name="Group 8"/>
          <p:cNvGrpSpPr/>
          <p:nvPr/>
        </p:nvGrpSpPr>
        <p:grpSpPr>
          <a:xfrm>
            <a:off x="381000" y="2438400"/>
            <a:ext cx="2705100" cy="2133600"/>
            <a:chOff x="457200" y="2286000"/>
            <a:chExt cx="5410200" cy="4267200"/>
          </a:xfrm>
        </p:grpSpPr>
        <p:pic>
          <p:nvPicPr>
            <p:cNvPr id="10" name="Picture 9" descr="3-FLOOR-PLAN.gif"/>
            <p:cNvPicPr>
              <a:picLocks noChangeAspect="1"/>
            </p:cNvPicPr>
            <p:nvPr/>
          </p:nvPicPr>
          <p:blipFill>
            <a:blip r:embed="rId4" cstate="screen">
              <a:duotone>
                <a:prstClr val="black"/>
                <a:schemeClr val="tx2">
                  <a:lumMod val="50000"/>
                  <a:tint val="45000"/>
                  <a:satMod val="400000"/>
                </a:schemeClr>
              </a:duotone>
            </a:blip>
            <a:srcRect l="18433" t="13729" r="12685" b="9390"/>
            <a:stretch>
              <a:fillRect/>
            </a:stretch>
          </p:blipFill>
          <p:spPr>
            <a:xfrm>
              <a:off x="457200" y="2286000"/>
              <a:ext cx="5410200" cy="4267200"/>
            </a:xfrm>
            <a:prstGeom prst="rect">
              <a:avLst/>
            </a:prstGeom>
          </p:spPr>
        </p:pic>
        <p:sp>
          <p:nvSpPr>
            <p:cNvPr id="11" name="TextBox 10"/>
            <p:cNvSpPr txBox="1"/>
            <p:nvPr/>
          </p:nvSpPr>
          <p:spPr>
            <a:xfrm>
              <a:off x="1828800" y="2590800"/>
              <a:ext cx="838200" cy="1107996"/>
            </a:xfrm>
            <a:prstGeom prst="rect">
              <a:avLst/>
            </a:prstGeom>
            <a:solidFill>
              <a:schemeClr val="accent3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ADRC</a:t>
              </a:r>
            </a:p>
            <a:p>
              <a:endParaRPr lang="en-US" sz="1200" dirty="0" smtClean="0"/>
            </a:p>
            <a:p>
              <a:r>
                <a:rPr lang="en-US" sz="1200" dirty="0" smtClean="0"/>
                <a:t>30/12</a:t>
              </a:r>
            </a:p>
            <a:p>
              <a:r>
                <a:rPr lang="en-US" sz="1200" dirty="0" smtClean="0"/>
                <a:t>3/2</a:t>
              </a:r>
              <a:endParaRPr lang="en-US" dirty="0" smtClean="0"/>
            </a:p>
            <a:p>
              <a:endParaRPr lang="en-US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4114800" y="2438400"/>
              <a:ext cx="1447800" cy="830997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Land &amp; Water</a:t>
              </a:r>
            </a:p>
            <a:p>
              <a:endParaRPr lang="en-US" sz="1200" dirty="0" smtClean="0"/>
            </a:p>
            <a:p>
              <a:r>
                <a:rPr lang="en-US" sz="1200" dirty="0" smtClean="0"/>
                <a:t>12/5</a:t>
              </a:r>
            </a:p>
            <a:p>
              <a:r>
                <a:rPr lang="en-US" sz="1200" dirty="0" smtClean="0"/>
                <a:t>2/1</a:t>
              </a:r>
              <a:endParaRPr lang="en-US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3429000" y="5105400"/>
              <a:ext cx="1447800" cy="830997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Zoning</a:t>
              </a:r>
            </a:p>
            <a:p>
              <a:endParaRPr lang="en-US" sz="1200" dirty="0" smtClean="0"/>
            </a:p>
            <a:p>
              <a:r>
                <a:rPr lang="en-US" sz="1200" dirty="0" smtClean="0"/>
                <a:t>3/4</a:t>
              </a:r>
            </a:p>
            <a:p>
              <a:r>
                <a:rPr lang="en-US" sz="1200" dirty="0" smtClean="0"/>
                <a:t>1/1</a:t>
              </a:r>
              <a:endParaRPr lang="en-US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4953000" y="5562600"/>
              <a:ext cx="838200" cy="830997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Land Info</a:t>
              </a:r>
            </a:p>
            <a:p>
              <a:endParaRPr lang="en-US" sz="1200" dirty="0" smtClean="0"/>
            </a:p>
            <a:p>
              <a:r>
                <a:rPr lang="en-US" sz="1200" dirty="0" smtClean="0"/>
                <a:t>3/6</a:t>
              </a:r>
            </a:p>
            <a:p>
              <a:r>
                <a:rPr lang="en-US" sz="1200" dirty="0" smtClean="0"/>
                <a:t>2/1</a:t>
              </a:r>
              <a:endParaRPr lang="en-US" dirty="0"/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3238500" y="2438400"/>
            <a:ext cx="2705100" cy="2133600"/>
            <a:chOff x="533400" y="2286000"/>
            <a:chExt cx="5410200" cy="4267200"/>
          </a:xfrm>
        </p:grpSpPr>
        <p:pic>
          <p:nvPicPr>
            <p:cNvPr id="16" name="Picture 15" descr="3-FLOOR-PLAN.gif"/>
            <p:cNvPicPr>
              <a:picLocks noChangeAspect="1"/>
            </p:cNvPicPr>
            <p:nvPr/>
          </p:nvPicPr>
          <p:blipFill>
            <a:blip r:embed="rId4" cstate="screen">
              <a:duotone>
                <a:prstClr val="black"/>
                <a:schemeClr val="tx2">
                  <a:lumMod val="50000"/>
                  <a:tint val="45000"/>
                  <a:satMod val="400000"/>
                </a:schemeClr>
              </a:duotone>
            </a:blip>
            <a:srcRect l="18433" t="13729" r="12685" b="9390"/>
            <a:stretch>
              <a:fillRect/>
            </a:stretch>
          </p:blipFill>
          <p:spPr>
            <a:xfrm>
              <a:off x="533400" y="2286000"/>
              <a:ext cx="5410200" cy="4267200"/>
            </a:xfrm>
            <a:prstGeom prst="rect">
              <a:avLst/>
            </a:prstGeom>
          </p:spPr>
        </p:pic>
        <p:sp>
          <p:nvSpPr>
            <p:cNvPr id="17" name="TextBox 16"/>
            <p:cNvSpPr txBox="1"/>
            <p:nvPr/>
          </p:nvSpPr>
          <p:spPr>
            <a:xfrm>
              <a:off x="4953000" y="2438400"/>
              <a:ext cx="838200" cy="1107996"/>
            </a:xfrm>
            <a:prstGeom prst="rect">
              <a:avLst/>
            </a:prstGeom>
            <a:solidFill>
              <a:schemeClr val="accent3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ADRC</a:t>
              </a:r>
            </a:p>
            <a:p>
              <a:endParaRPr lang="en-US" sz="1200" dirty="0" smtClean="0"/>
            </a:p>
            <a:p>
              <a:r>
                <a:rPr lang="en-US" sz="1200" dirty="0" smtClean="0"/>
                <a:t>30/12</a:t>
              </a:r>
            </a:p>
            <a:p>
              <a:r>
                <a:rPr lang="en-US" sz="1200" dirty="0" smtClean="0"/>
                <a:t>3/2</a:t>
              </a:r>
              <a:endParaRPr lang="en-US" dirty="0" smtClean="0"/>
            </a:p>
            <a:p>
              <a:endParaRPr lang="en-US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3657600" y="5562600"/>
              <a:ext cx="1447800" cy="830997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Land &amp; Water</a:t>
              </a:r>
            </a:p>
            <a:p>
              <a:endParaRPr lang="en-US" sz="1200" dirty="0" smtClean="0"/>
            </a:p>
            <a:p>
              <a:r>
                <a:rPr lang="en-US" sz="1200" dirty="0" smtClean="0"/>
                <a:t>12/5</a:t>
              </a:r>
            </a:p>
            <a:p>
              <a:r>
                <a:rPr lang="en-US" sz="1200" dirty="0" smtClean="0"/>
                <a:t>2/1</a:t>
              </a:r>
              <a:endParaRPr lang="en-US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2438400" y="2438400"/>
              <a:ext cx="1447800" cy="830997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Zoning</a:t>
              </a:r>
            </a:p>
            <a:p>
              <a:endParaRPr lang="en-US" sz="1200" dirty="0" smtClean="0"/>
            </a:p>
            <a:p>
              <a:r>
                <a:rPr lang="en-US" sz="1200" dirty="0" smtClean="0"/>
                <a:t>3/4</a:t>
              </a:r>
            </a:p>
            <a:p>
              <a:r>
                <a:rPr lang="en-US" sz="1200" dirty="0" smtClean="0"/>
                <a:t>1/1</a:t>
              </a:r>
              <a:endParaRPr lang="en-US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4038600" y="2438400"/>
              <a:ext cx="838200" cy="830997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Land Info</a:t>
              </a:r>
            </a:p>
            <a:p>
              <a:endParaRPr lang="en-US" sz="1200" dirty="0" smtClean="0"/>
            </a:p>
            <a:p>
              <a:r>
                <a:rPr lang="en-US" sz="1200" dirty="0" smtClean="0"/>
                <a:t>3/6</a:t>
              </a:r>
            </a:p>
            <a:p>
              <a:r>
                <a:rPr lang="en-US" sz="1200" dirty="0" smtClean="0"/>
                <a:t>2/1</a:t>
              </a:r>
              <a:endParaRPr lang="en-US" dirty="0"/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6134100" y="2438400"/>
            <a:ext cx="2705100" cy="2133600"/>
            <a:chOff x="457200" y="2286000"/>
            <a:chExt cx="5410200" cy="4267200"/>
          </a:xfrm>
        </p:grpSpPr>
        <p:pic>
          <p:nvPicPr>
            <p:cNvPr id="22" name="Picture 21" descr="3-FLOOR-PLAN.gif"/>
            <p:cNvPicPr>
              <a:picLocks noChangeAspect="1"/>
            </p:cNvPicPr>
            <p:nvPr/>
          </p:nvPicPr>
          <p:blipFill>
            <a:blip r:embed="rId4" cstate="screen">
              <a:duotone>
                <a:prstClr val="black"/>
                <a:schemeClr val="tx2">
                  <a:lumMod val="50000"/>
                  <a:tint val="45000"/>
                  <a:satMod val="400000"/>
                </a:schemeClr>
              </a:duotone>
            </a:blip>
            <a:srcRect l="18433" t="13729" r="12685" b="9390"/>
            <a:stretch>
              <a:fillRect/>
            </a:stretch>
          </p:blipFill>
          <p:spPr>
            <a:xfrm>
              <a:off x="457200" y="2286000"/>
              <a:ext cx="5410200" cy="4267200"/>
            </a:xfrm>
            <a:prstGeom prst="rect">
              <a:avLst/>
            </a:prstGeom>
          </p:spPr>
        </p:pic>
        <p:sp>
          <p:nvSpPr>
            <p:cNvPr id="23" name="TextBox 22"/>
            <p:cNvSpPr txBox="1"/>
            <p:nvPr/>
          </p:nvSpPr>
          <p:spPr>
            <a:xfrm>
              <a:off x="609600" y="5257800"/>
              <a:ext cx="838200" cy="1107996"/>
            </a:xfrm>
            <a:prstGeom prst="rect">
              <a:avLst/>
            </a:prstGeom>
            <a:solidFill>
              <a:schemeClr val="accent3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ADRC</a:t>
              </a:r>
            </a:p>
            <a:p>
              <a:endParaRPr lang="en-US" sz="1200" dirty="0" smtClean="0"/>
            </a:p>
            <a:p>
              <a:r>
                <a:rPr lang="en-US" sz="1200" dirty="0" smtClean="0"/>
                <a:t>30/12</a:t>
              </a:r>
            </a:p>
            <a:p>
              <a:r>
                <a:rPr lang="en-US" sz="1200" dirty="0" smtClean="0"/>
                <a:t>3/2</a:t>
              </a:r>
              <a:endParaRPr lang="en-US" dirty="0" smtClean="0"/>
            </a:p>
            <a:p>
              <a:endParaRPr lang="en-US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3657600" y="5562600"/>
              <a:ext cx="1447800" cy="830997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Land &amp; Water</a:t>
              </a:r>
            </a:p>
            <a:p>
              <a:endParaRPr lang="en-US" sz="1200" dirty="0" smtClean="0"/>
            </a:p>
            <a:p>
              <a:r>
                <a:rPr lang="en-US" sz="1200" dirty="0" smtClean="0"/>
                <a:t>12/5</a:t>
              </a:r>
            </a:p>
            <a:p>
              <a:r>
                <a:rPr lang="en-US" sz="1200" dirty="0" smtClean="0"/>
                <a:t>2/1</a:t>
              </a:r>
              <a:endParaRPr lang="en-US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3124200" y="2438400"/>
              <a:ext cx="1447800" cy="830997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Zoning</a:t>
              </a:r>
            </a:p>
            <a:p>
              <a:endParaRPr lang="en-US" sz="1200" dirty="0" smtClean="0"/>
            </a:p>
            <a:p>
              <a:r>
                <a:rPr lang="en-US" sz="1200" dirty="0" smtClean="0"/>
                <a:t>3/4</a:t>
              </a:r>
            </a:p>
            <a:p>
              <a:r>
                <a:rPr lang="en-US" sz="1200" dirty="0" smtClean="0"/>
                <a:t>1/1</a:t>
              </a:r>
              <a:endParaRPr lang="en-US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2209800" y="2438400"/>
              <a:ext cx="838200" cy="830997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Land Info</a:t>
              </a:r>
            </a:p>
            <a:p>
              <a:endParaRPr lang="en-US" sz="1200" dirty="0" smtClean="0"/>
            </a:p>
            <a:p>
              <a:r>
                <a:rPr lang="en-US" sz="1200" dirty="0" smtClean="0"/>
                <a:t>3/6</a:t>
              </a:r>
            </a:p>
            <a:p>
              <a:r>
                <a:rPr lang="en-US" sz="1200" dirty="0" smtClean="0"/>
                <a:t>2/1</a:t>
              </a:r>
              <a:endParaRPr lang="en-US" dirty="0"/>
            </a:p>
          </p:txBody>
        </p:sp>
      </p:grpSp>
      <p:pic>
        <p:nvPicPr>
          <p:cNvPr id="27" name="Picture 2" descr="http://www.textbookrevolution.org/images/thumb/b/bd/Checkmark_green.svg/417px-Checkmark_green.svg.png"/>
          <p:cNvPicPr>
            <a:picLocks noChangeAspect="1" noChangeArrowheads="1"/>
          </p:cNvPicPr>
          <p:nvPr/>
        </p:nvPicPr>
        <p:blipFill>
          <a:blip r:embed="rId5" cstate="screen">
            <a:lum bright="20000"/>
          </a:blip>
          <a:srcRect/>
          <a:stretch>
            <a:fillRect/>
          </a:stretch>
        </p:blipFill>
        <p:spPr bwMode="auto">
          <a:xfrm>
            <a:off x="685800" y="2590800"/>
            <a:ext cx="2286000" cy="1984490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0"/>
            <a:ext cx="914400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 sz="1800" b="1" i="0" u="none" strike="noStrike" kern="1200" baseline="0">
                <a:solidFill>
                  <a:prstClr val="white"/>
                </a:solidFill>
                <a:latin typeface="Century Gothic" pitchFamily="34" charset="0"/>
                <a:ea typeface="+mn-ea"/>
                <a:cs typeface="+mn-cs"/>
              </a:defRPr>
            </a:pPr>
            <a:r>
              <a:rPr lang="en-US" sz="2600" dirty="0" smtClean="0">
                <a:solidFill>
                  <a:schemeClr val="bg1">
                    <a:lumMod val="50000"/>
                  </a:schemeClr>
                </a:solidFill>
              </a:rPr>
              <a:t>Grant County Departmental Space Needs Assessment</a:t>
            </a:r>
            <a:endParaRPr lang="en-US" sz="2600" dirty="0" smtClean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pPr algn="ctr">
              <a:defRPr sz="1800" b="1" i="0" u="none" strike="noStrike" kern="1200" baseline="0">
                <a:solidFill>
                  <a:prstClr val="white"/>
                </a:solidFill>
                <a:latin typeface="Century Gothic" pitchFamily="34" charset="0"/>
                <a:ea typeface="+mn-ea"/>
                <a:cs typeface="+mn-cs"/>
              </a:defRPr>
            </a:pPr>
            <a:endParaRPr lang="en-US" sz="2400" dirty="0" smtClean="0"/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81000" y="1219200"/>
            <a:ext cx="8382000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defRPr sz="1800" b="1" i="0" u="none" strike="noStrike" kern="1200" baseline="0">
                <a:solidFill>
                  <a:prstClr val="white"/>
                </a:solidFill>
                <a:latin typeface="Century Gothic" pitchFamily="34" charset="0"/>
                <a:ea typeface="+mn-ea"/>
                <a:cs typeface="+mn-cs"/>
              </a:defRPr>
            </a:pP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Board makes final decision</a:t>
            </a:r>
          </a:p>
          <a:p>
            <a:pPr>
              <a:defRPr sz="1800" b="1" i="0" u="none" strike="noStrike" kern="1200" baseline="0">
                <a:solidFill>
                  <a:prstClr val="white"/>
                </a:solidFill>
                <a:latin typeface="Century Gothic" pitchFamily="34" charset="0"/>
                <a:ea typeface="+mn-ea"/>
                <a:cs typeface="+mn-cs"/>
              </a:defRPr>
            </a:pPr>
            <a:endParaRPr lang="en-US" sz="3200" dirty="0" smtClean="0"/>
          </a:p>
          <a:p>
            <a:endParaRPr lang="en-US" sz="3200" dirty="0"/>
          </a:p>
        </p:txBody>
      </p:sp>
      <p:grpSp>
        <p:nvGrpSpPr>
          <p:cNvPr id="2" name="Group 16"/>
          <p:cNvGrpSpPr/>
          <p:nvPr/>
        </p:nvGrpSpPr>
        <p:grpSpPr>
          <a:xfrm>
            <a:off x="7010400" y="6321623"/>
            <a:ext cx="2133600" cy="536377"/>
            <a:chOff x="7010400" y="6172200"/>
            <a:chExt cx="2133600" cy="536377"/>
          </a:xfrm>
        </p:grpSpPr>
        <p:sp>
          <p:nvSpPr>
            <p:cNvPr id="7" name="TextBox 6"/>
            <p:cNvSpPr txBox="1"/>
            <p:nvPr/>
          </p:nvSpPr>
          <p:spPr>
            <a:xfrm>
              <a:off x="7010400" y="6400800"/>
              <a:ext cx="21336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400" dirty="0" smtClean="0">
                  <a:solidFill>
                    <a:srgbClr val="0033CC"/>
                  </a:solidFill>
                  <a:latin typeface="Century Gothic" pitchFamily="34" charset="0"/>
                </a:rPr>
                <a:t>Grant County</a:t>
              </a:r>
              <a:endParaRPr lang="en-US" sz="1400" dirty="0">
                <a:solidFill>
                  <a:srgbClr val="0033CC"/>
                </a:solidFill>
                <a:latin typeface="Century Gothic" pitchFamily="34" charset="0"/>
              </a:endParaRPr>
            </a:p>
          </p:txBody>
        </p:sp>
        <p:pic>
          <p:nvPicPr>
            <p:cNvPr id="8" name="Picture 7" descr="uwexlogo.jpg"/>
            <p:cNvPicPr>
              <a:picLocks noChangeAspect="1"/>
            </p:cNvPicPr>
            <p:nvPr/>
          </p:nvPicPr>
          <p:blipFill>
            <a:blip r:embed="rId3" cstate="screen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  <a:lum bright="-20000"/>
            </a:blip>
            <a:stretch>
              <a:fillRect/>
            </a:stretch>
          </p:blipFill>
          <p:spPr>
            <a:xfrm>
              <a:off x="7848600" y="6172200"/>
              <a:ext cx="1168400" cy="257048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</p:grpSp>
      <p:grpSp>
        <p:nvGrpSpPr>
          <p:cNvPr id="15" name="Group 14"/>
          <p:cNvGrpSpPr/>
          <p:nvPr/>
        </p:nvGrpSpPr>
        <p:grpSpPr>
          <a:xfrm>
            <a:off x="381000" y="2438400"/>
            <a:ext cx="2705100" cy="2133600"/>
            <a:chOff x="457200" y="2286000"/>
            <a:chExt cx="5410200" cy="4267200"/>
          </a:xfrm>
        </p:grpSpPr>
        <p:pic>
          <p:nvPicPr>
            <p:cNvPr id="16" name="Picture 15" descr="3-FLOOR-PLAN.gif"/>
            <p:cNvPicPr>
              <a:picLocks noChangeAspect="1"/>
            </p:cNvPicPr>
            <p:nvPr/>
          </p:nvPicPr>
          <p:blipFill>
            <a:blip r:embed="rId4" cstate="screen">
              <a:duotone>
                <a:prstClr val="black"/>
                <a:schemeClr val="tx2">
                  <a:lumMod val="50000"/>
                  <a:tint val="45000"/>
                  <a:satMod val="400000"/>
                </a:schemeClr>
              </a:duotone>
            </a:blip>
            <a:srcRect l="18433" t="13729" r="12685" b="9390"/>
            <a:stretch>
              <a:fillRect/>
            </a:stretch>
          </p:blipFill>
          <p:spPr>
            <a:xfrm>
              <a:off x="457200" y="2286000"/>
              <a:ext cx="5410200" cy="4267200"/>
            </a:xfrm>
            <a:prstGeom prst="rect">
              <a:avLst/>
            </a:prstGeom>
          </p:spPr>
        </p:pic>
        <p:sp>
          <p:nvSpPr>
            <p:cNvPr id="17" name="TextBox 16"/>
            <p:cNvSpPr txBox="1"/>
            <p:nvPr/>
          </p:nvSpPr>
          <p:spPr>
            <a:xfrm>
              <a:off x="1828800" y="2590800"/>
              <a:ext cx="838200" cy="1107996"/>
            </a:xfrm>
            <a:prstGeom prst="rect">
              <a:avLst/>
            </a:prstGeom>
            <a:solidFill>
              <a:schemeClr val="accent3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ADRC</a:t>
              </a:r>
            </a:p>
            <a:p>
              <a:endParaRPr lang="en-US" sz="1200" dirty="0" smtClean="0"/>
            </a:p>
            <a:p>
              <a:r>
                <a:rPr lang="en-US" sz="1200" dirty="0" smtClean="0"/>
                <a:t>30/12</a:t>
              </a:r>
            </a:p>
            <a:p>
              <a:r>
                <a:rPr lang="en-US" sz="1200" dirty="0" smtClean="0"/>
                <a:t>3/2</a:t>
              </a:r>
              <a:endParaRPr lang="en-US" dirty="0" smtClean="0"/>
            </a:p>
            <a:p>
              <a:endParaRPr lang="en-US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4114800" y="2438400"/>
              <a:ext cx="1447800" cy="830997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Land &amp; Water</a:t>
              </a:r>
            </a:p>
            <a:p>
              <a:endParaRPr lang="en-US" sz="1200" dirty="0" smtClean="0"/>
            </a:p>
            <a:p>
              <a:r>
                <a:rPr lang="en-US" sz="1200" dirty="0" smtClean="0"/>
                <a:t>12/5</a:t>
              </a:r>
            </a:p>
            <a:p>
              <a:r>
                <a:rPr lang="en-US" sz="1200" dirty="0" smtClean="0"/>
                <a:t>2/1</a:t>
              </a:r>
              <a:endParaRPr lang="en-US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3429000" y="5105400"/>
              <a:ext cx="1447800" cy="830997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Zoning</a:t>
              </a:r>
            </a:p>
            <a:p>
              <a:endParaRPr lang="en-US" sz="1200" dirty="0" smtClean="0"/>
            </a:p>
            <a:p>
              <a:r>
                <a:rPr lang="en-US" sz="1200" dirty="0" smtClean="0"/>
                <a:t>3/4</a:t>
              </a:r>
            </a:p>
            <a:p>
              <a:r>
                <a:rPr lang="en-US" sz="1200" dirty="0" smtClean="0"/>
                <a:t>1/1</a:t>
              </a:r>
              <a:endParaRPr lang="en-US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4953000" y="5562600"/>
              <a:ext cx="838200" cy="830997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Land Info</a:t>
              </a:r>
            </a:p>
            <a:p>
              <a:endParaRPr lang="en-US" sz="1200" dirty="0" smtClean="0"/>
            </a:p>
            <a:p>
              <a:r>
                <a:rPr lang="en-US" sz="1200" dirty="0" smtClean="0"/>
                <a:t>3/6</a:t>
              </a:r>
            </a:p>
            <a:p>
              <a:r>
                <a:rPr lang="en-US" sz="1200" dirty="0" smtClean="0"/>
                <a:t>2/1</a:t>
              </a:r>
              <a:endParaRPr lang="en-US" dirty="0"/>
            </a:p>
          </p:txBody>
        </p:sp>
      </p:grpSp>
      <p:pic>
        <p:nvPicPr>
          <p:cNvPr id="7170" name="Picture 2" descr="http://www.textbookrevolution.org/images/thumb/b/bd/Checkmark_green.svg/417px-Checkmark_green.svg.png"/>
          <p:cNvPicPr>
            <a:picLocks noChangeAspect="1" noChangeArrowheads="1"/>
          </p:cNvPicPr>
          <p:nvPr/>
        </p:nvPicPr>
        <p:blipFill>
          <a:blip r:embed="rId5" cstate="screen">
            <a:lum bright="20000"/>
          </a:blip>
          <a:srcRect/>
          <a:stretch>
            <a:fillRect/>
          </a:stretch>
        </p:blipFill>
        <p:spPr bwMode="auto">
          <a:xfrm>
            <a:off x="609600" y="2587510"/>
            <a:ext cx="2286000" cy="1984490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0"/>
            <a:ext cx="914400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 sz="1800" b="1" i="0" u="none" strike="noStrike" kern="1200" baseline="0">
                <a:solidFill>
                  <a:prstClr val="white"/>
                </a:solidFill>
                <a:latin typeface="Century Gothic" pitchFamily="34" charset="0"/>
                <a:ea typeface="+mn-ea"/>
                <a:cs typeface="+mn-cs"/>
              </a:defRPr>
            </a:pPr>
            <a:r>
              <a:rPr lang="en-US" sz="2600" dirty="0" smtClean="0">
                <a:solidFill>
                  <a:schemeClr val="bg1">
                    <a:lumMod val="50000"/>
                  </a:schemeClr>
                </a:solidFill>
              </a:rPr>
              <a:t>Grant County Departmental Space Needs Assessment</a:t>
            </a:r>
            <a:endParaRPr lang="en-US" sz="2600" dirty="0" smtClean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pPr algn="ctr">
              <a:defRPr sz="1800" b="1" i="0" u="none" strike="noStrike" kern="1200" baseline="0">
                <a:solidFill>
                  <a:prstClr val="white"/>
                </a:solidFill>
                <a:latin typeface="Century Gothic" pitchFamily="34" charset="0"/>
                <a:ea typeface="+mn-ea"/>
                <a:cs typeface="+mn-cs"/>
              </a:defRPr>
            </a:pPr>
            <a:endParaRPr lang="en-US" sz="2400" dirty="0" smtClean="0"/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81000" y="1219200"/>
            <a:ext cx="9677400" cy="60631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defRPr sz="1800" b="1" i="0" u="none" strike="noStrike" kern="1200" baseline="0">
                <a:solidFill>
                  <a:prstClr val="white"/>
                </a:solidFill>
                <a:latin typeface="Century Gothic" pitchFamily="34" charset="0"/>
                <a:ea typeface="+mn-ea"/>
                <a:cs typeface="+mn-cs"/>
              </a:defRPr>
            </a:pP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Schedule</a:t>
            </a:r>
          </a:p>
          <a:p>
            <a:pPr marL="742950" indent="-742950">
              <a:lnSpc>
                <a:spcPct val="150000"/>
              </a:lnSpc>
              <a:buFont typeface="+mj-lt"/>
              <a:buAutoNum type="arabicPeriod"/>
              <a:defRPr sz="1800" b="1" i="0" u="none" strike="noStrike" kern="1200" baseline="0">
                <a:solidFill>
                  <a:prstClr val="white"/>
                </a:solidFill>
                <a:latin typeface="Century Gothic" pitchFamily="34" charset="0"/>
                <a:ea typeface="+mn-ea"/>
                <a:cs typeface="+mn-cs"/>
              </a:defRPr>
            </a:pP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Set parameters</a:t>
            </a:r>
            <a:r>
              <a:rPr lang="en-US" sz="36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Today</a:t>
            </a:r>
          </a:p>
          <a:p>
            <a:pPr marL="742950" indent="-742950">
              <a:lnSpc>
                <a:spcPct val="150000"/>
              </a:lnSpc>
              <a:buFont typeface="+mj-lt"/>
              <a:buAutoNum type="arabicPeriod"/>
              <a:defRPr sz="1800" b="1" i="0" u="none" strike="noStrike" kern="1200" baseline="0">
                <a:solidFill>
                  <a:prstClr val="white"/>
                </a:solidFill>
                <a:latin typeface="Century Gothic" pitchFamily="34" charset="0"/>
                <a:ea typeface="+mn-ea"/>
                <a:cs typeface="+mn-cs"/>
              </a:defRPr>
            </a:pPr>
            <a:r>
              <a:rPr lang="en-US" sz="36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Collect 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data: May</a:t>
            </a:r>
          </a:p>
          <a:p>
            <a:pPr marL="742950" indent="-742950">
              <a:lnSpc>
                <a:spcPct val="150000"/>
              </a:lnSpc>
              <a:buFont typeface="+mj-lt"/>
              <a:buAutoNum type="arabicPeriod"/>
              <a:defRPr sz="1800" b="1" i="0" u="none" strike="noStrike" kern="1200" baseline="0">
                <a:solidFill>
                  <a:prstClr val="white"/>
                </a:solidFill>
                <a:latin typeface="Century Gothic" pitchFamily="34" charset="0"/>
                <a:ea typeface="+mn-ea"/>
                <a:cs typeface="+mn-cs"/>
              </a:defRPr>
            </a:pP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Develop alternatives: June</a:t>
            </a:r>
          </a:p>
          <a:p>
            <a:pPr marL="742950" indent="-742950">
              <a:lnSpc>
                <a:spcPct val="150000"/>
              </a:lnSpc>
              <a:buFont typeface="+mj-lt"/>
              <a:buAutoNum type="arabicPeriod"/>
              <a:defRPr sz="1800" b="1" i="0" u="none" strike="noStrike" kern="1200" baseline="0">
                <a:solidFill>
                  <a:prstClr val="white"/>
                </a:solidFill>
                <a:latin typeface="Century Gothic" pitchFamily="34" charset="0"/>
                <a:ea typeface="+mn-ea"/>
                <a:cs typeface="+mn-cs"/>
              </a:defRPr>
            </a:pP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Committee recommendation: July</a:t>
            </a:r>
          </a:p>
          <a:p>
            <a:pPr marL="742950" indent="-742950">
              <a:lnSpc>
                <a:spcPct val="150000"/>
              </a:lnSpc>
              <a:buFont typeface="+mj-lt"/>
              <a:buAutoNum type="arabicPeriod"/>
              <a:defRPr sz="1800" b="1" i="0" u="none" strike="noStrike" kern="1200" baseline="0">
                <a:solidFill>
                  <a:prstClr val="white"/>
                </a:solidFill>
                <a:latin typeface="Century Gothic" pitchFamily="34" charset="0"/>
                <a:ea typeface="+mn-ea"/>
                <a:cs typeface="+mn-cs"/>
              </a:defRPr>
            </a:pP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Board decision: July</a:t>
            </a:r>
          </a:p>
          <a:p>
            <a:pPr>
              <a:defRPr sz="1800" b="1" i="0" u="none" strike="noStrike" kern="1200" baseline="0">
                <a:solidFill>
                  <a:prstClr val="white"/>
                </a:solidFill>
                <a:latin typeface="Century Gothic" pitchFamily="34" charset="0"/>
                <a:ea typeface="+mn-ea"/>
                <a:cs typeface="+mn-cs"/>
              </a:defRPr>
            </a:pPr>
            <a:endParaRPr lang="en-US" sz="3200" dirty="0" smtClean="0"/>
          </a:p>
          <a:p>
            <a:endParaRPr lang="en-US" sz="3200" dirty="0"/>
          </a:p>
        </p:txBody>
      </p:sp>
      <p:grpSp>
        <p:nvGrpSpPr>
          <p:cNvPr id="2" name="Group 16"/>
          <p:cNvGrpSpPr/>
          <p:nvPr/>
        </p:nvGrpSpPr>
        <p:grpSpPr>
          <a:xfrm>
            <a:off x="7010400" y="6321623"/>
            <a:ext cx="2133600" cy="536377"/>
            <a:chOff x="7010400" y="6172200"/>
            <a:chExt cx="2133600" cy="536377"/>
          </a:xfrm>
        </p:grpSpPr>
        <p:sp>
          <p:nvSpPr>
            <p:cNvPr id="7" name="TextBox 6"/>
            <p:cNvSpPr txBox="1"/>
            <p:nvPr/>
          </p:nvSpPr>
          <p:spPr>
            <a:xfrm>
              <a:off x="7010400" y="6400800"/>
              <a:ext cx="21336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400" dirty="0" smtClean="0">
                  <a:solidFill>
                    <a:srgbClr val="0033CC"/>
                  </a:solidFill>
                  <a:latin typeface="Century Gothic" pitchFamily="34" charset="0"/>
                </a:rPr>
                <a:t>Grant County</a:t>
              </a:r>
              <a:endParaRPr lang="en-US" sz="1400" dirty="0">
                <a:solidFill>
                  <a:srgbClr val="0033CC"/>
                </a:solidFill>
                <a:latin typeface="Century Gothic" pitchFamily="34" charset="0"/>
              </a:endParaRPr>
            </a:p>
          </p:txBody>
        </p:sp>
        <p:pic>
          <p:nvPicPr>
            <p:cNvPr id="8" name="Picture 7" descr="uwexlogo.jpg"/>
            <p:cNvPicPr>
              <a:picLocks noChangeAspect="1"/>
            </p:cNvPicPr>
            <p:nvPr/>
          </p:nvPicPr>
          <p:blipFill>
            <a:blip r:embed="rId3" cstate="screen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  <a:lum bright="-20000"/>
            </a:blip>
            <a:stretch>
              <a:fillRect/>
            </a:stretch>
          </p:blipFill>
          <p:spPr>
            <a:xfrm>
              <a:off x="7848600" y="6172200"/>
              <a:ext cx="1168400" cy="257048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457</TotalTime>
  <Words>292</Words>
  <Application>Microsoft Office PowerPoint</Application>
  <PresentationFormat>On-screen Show (4:3)</PresentationFormat>
  <Paragraphs>197</Paragraphs>
  <Slides>10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 </dc:creator>
  <cp:lastModifiedBy> </cp:lastModifiedBy>
  <cp:revision>164</cp:revision>
  <dcterms:created xsi:type="dcterms:W3CDTF">2011-03-01T13:14:17Z</dcterms:created>
  <dcterms:modified xsi:type="dcterms:W3CDTF">2011-05-09T17:17:38Z</dcterms:modified>
</cp:coreProperties>
</file>