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82" r:id="rId3"/>
    <p:sldId id="274" r:id="rId4"/>
    <p:sldId id="275" r:id="rId5"/>
    <p:sldId id="270" r:id="rId6"/>
    <p:sldId id="272" r:id="rId7"/>
    <p:sldId id="271" r:id="rId8"/>
    <p:sldId id="284" r:id="rId9"/>
    <p:sldId id="273" r:id="rId10"/>
    <p:sldId id="269" r:id="rId11"/>
    <p:sldId id="283" r:id="rId12"/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76" r:id="rId2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0" autoAdjust="0"/>
    <p:restoredTop sz="98151" autoAdjust="0"/>
  </p:normalViewPr>
  <p:slideViewPr>
    <p:cSldViewPr>
      <p:cViewPr varScale="1">
        <p:scale>
          <a:sx n="77" d="100"/>
          <a:sy n="77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questionair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Board%20Size-WI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Board%20Size-WI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Board%20Size-WI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Board%20Size-WI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Board%20Size-WI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Board%20Size-WI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Board%20Size-WI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Board%20Size-WI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questionai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questionair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bwood\Desktop\questionnaire\questionaire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bwood\Desktop\questionnaire\questionai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questionaire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bwood\Desktop\questionnaire\questionai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Board%20Size-WI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wood\Desktop\questionnaire\Board%20Size-W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9871500437445405E-2"/>
          <c:y val="0.13343088363954508"/>
          <c:w val="0.90828280839895026"/>
          <c:h val="0.36890711577719476"/>
        </c:manualLayout>
      </c:layout>
      <c:barChart>
        <c:barDir val="col"/>
        <c:grouping val="clustered"/>
        <c:ser>
          <c:idx val="0"/>
          <c:order val="0"/>
          <c:dPt>
            <c:idx val="25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3.546697287839024E-3"/>
                  <c:y val="-3.1481627296587954E-2"/>
                </c:manualLayout>
              </c:layout>
              <c:showVal val="1"/>
            </c:dLbl>
            <c:numFmt formatCode="#,##0.0" sourceLinked="0"/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Summary!$B$4:$B$29</c:f>
              <c:strCache>
                <c:ptCount val="26"/>
                <c:pt idx="0">
                  <c:v>Administrative</c:v>
                </c:pt>
                <c:pt idx="1">
                  <c:v>Ag/Extension</c:v>
                </c:pt>
                <c:pt idx="2">
                  <c:v>ADRC</c:v>
                </c:pt>
                <c:pt idx="3">
                  <c:v>ADRC-Regional</c:v>
                </c:pt>
                <c:pt idx="4">
                  <c:v>Board of Health</c:v>
                </c:pt>
                <c:pt idx="5">
                  <c:v>COP</c:v>
                </c:pt>
                <c:pt idx="6">
                  <c:v>Economic, Tourism &amp; Resource</c:v>
                </c:pt>
                <c:pt idx="7">
                  <c:v>Emergency Government</c:v>
                </c:pt>
                <c:pt idx="8">
                  <c:v>Executive</c:v>
                </c:pt>
                <c:pt idx="9">
                  <c:v>Highway/DMATS</c:v>
                </c:pt>
                <c:pt idx="10">
                  <c:v>Land &amp; Water Conservation</c:v>
                </c:pt>
                <c:pt idx="11">
                  <c:v>Land Information</c:v>
                </c:pt>
                <c:pt idx="12">
                  <c:v>Law Enforcement</c:v>
                </c:pt>
                <c:pt idx="13">
                  <c:v>Local Emergency Planning Committee</c:v>
                </c:pt>
                <c:pt idx="14">
                  <c:v>Orchard Manor/County Farm</c:v>
                </c:pt>
                <c:pt idx="15">
                  <c:v>Park Commission</c:v>
                </c:pt>
                <c:pt idx="16">
                  <c:v>Planning &amp; Zoning</c:v>
                </c:pt>
                <c:pt idx="17">
                  <c:v>Public Property &amp; Technology</c:v>
                </c:pt>
                <c:pt idx="18">
                  <c:v>Social Services Board</c:v>
                </c:pt>
                <c:pt idx="19">
                  <c:v>SWCAP</c:v>
                </c:pt>
                <c:pt idx="20">
                  <c:v>SW Library System</c:v>
                </c:pt>
                <c:pt idx="21">
                  <c:v>Traffic Safety Commission</c:v>
                </c:pt>
                <c:pt idx="22">
                  <c:v>Unified Community Services Board</c:v>
                </c:pt>
                <c:pt idx="23">
                  <c:v>Veterans</c:v>
                </c:pt>
                <c:pt idx="24">
                  <c:v>Wisconsin River Rail Transit Commission</c:v>
                </c:pt>
                <c:pt idx="25">
                  <c:v>Average</c:v>
                </c:pt>
              </c:strCache>
            </c:strRef>
          </c:cat>
          <c:val>
            <c:numRef>
              <c:f>Summary!$D$4:$D$29</c:f>
              <c:numCache>
                <c:formatCode>0.00</c:formatCode>
                <c:ptCount val="26"/>
                <c:pt idx="0">
                  <c:v>6.7142857142857055</c:v>
                </c:pt>
                <c:pt idx="1">
                  <c:v>28.333333333333226</c:v>
                </c:pt>
                <c:pt idx="2">
                  <c:v>12</c:v>
                </c:pt>
                <c:pt idx="3">
                  <c:v>12</c:v>
                </c:pt>
                <c:pt idx="4">
                  <c:v>11.6</c:v>
                </c:pt>
                <c:pt idx="5">
                  <c:v>4</c:v>
                </c:pt>
                <c:pt idx="6">
                  <c:v>14.4</c:v>
                </c:pt>
                <c:pt idx="7">
                  <c:v>12</c:v>
                </c:pt>
                <c:pt idx="8">
                  <c:v>13.857142857142902</c:v>
                </c:pt>
                <c:pt idx="9">
                  <c:v>14.2</c:v>
                </c:pt>
                <c:pt idx="10">
                  <c:v>14.333333333333334</c:v>
                </c:pt>
                <c:pt idx="11">
                  <c:v>4</c:v>
                </c:pt>
                <c:pt idx="12">
                  <c:v>12</c:v>
                </c:pt>
                <c:pt idx="13">
                  <c:v>3</c:v>
                </c:pt>
                <c:pt idx="14">
                  <c:v>12.4</c:v>
                </c:pt>
                <c:pt idx="15">
                  <c:v>5.9</c:v>
                </c:pt>
                <c:pt idx="16">
                  <c:v>11.5</c:v>
                </c:pt>
                <c:pt idx="17">
                  <c:v>11.857142857142902</c:v>
                </c:pt>
                <c:pt idx="18">
                  <c:v>11.571428571428571</c:v>
                </c:pt>
                <c:pt idx="19">
                  <c:v>12</c:v>
                </c:pt>
                <c:pt idx="20">
                  <c:v>6</c:v>
                </c:pt>
                <c:pt idx="21">
                  <c:v>4</c:v>
                </c:pt>
                <c:pt idx="22">
                  <c:v>12</c:v>
                </c:pt>
                <c:pt idx="23">
                  <c:v>2.5</c:v>
                </c:pt>
                <c:pt idx="24">
                  <c:v>9.3333333333333357</c:v>
                </c:pt>
                <c:pt idx="25">
                  <c:v>10.460000000000004</c:v>
                </c:pt>
              </c:numCache>
            </c:numRef>
          </c:val>
        </c:ser>
        <c:axId val="60726272"/>
        <c:axId val="60932864"/>
      </c:barChart>
      <c:catAx>
        <c:axId val="6072627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0932864"/>
        <c:crosses val="autoZero"/>
        <c:auto val="1"/>
        <c:lblAlgn val="ctr"/>
        <c:lblOffset val="100"/>
      </c:catAx>
      <c:valAx>
        <c:axId val="60932864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Number of </a:t>
                </a:r>
                <a:r>
                  <a:rPr lang="en-US" sz="1400" dirty="0" smtClean="0"/>
                  <a:t>Meetings per Year 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"/>
              <c:y val="0.13860367454068237"/>
            </c:manualLayout>
          </c:layout>
        </c:title>
        <c:numFmt formatCode="General" sourceLinked="0"/>
        <c:tickLblPos val="none"/>
        <c:crossAx val="60726272"/>
        <c:crosses val="autoZero"/>
        <c:crossBetween val="between"/>
      </c:valAx>
      <c:spPr>
        <a:ln>
          <a:noFill/>
        </a:ln>
      </c:spPr>
    </c:plotArea>
    <c:plotVisOnly val="1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7037851076929704E-2"/>
          <c:y val="7.652449693788281E-2"/>
          <c:w val="0.85651097076616556"/>
          <c:h val="0.64117050272562071"/>
        </c:manualLayout>
      </c:layout>
      <c:barChart>
        <c:barDir val="col"/>
        <c:grouping val="clustered"/>
        <c:ser>
          <c:idx val="0"/>
          <c:order val="0"/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0"/>
            <c:spPr>
              <a:solidFill>
                <a:srgbClr val="92D050"/>
              </a:solidFill>
            </c:spPr>
          </c:dPt>
          <c:dPt>
            <c:idx val="18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1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Population!$B$1:$B$22</c:f>
              <c:strCache>
                <c:ptCount val="22"/>
                <c:pt idx="0">
                  <c:v>Oconto</c:v>
                </c:pt>
                <c:pt idx="1">
                  <c:v>Pierce</c:v>
                </c:pt>
                <c:pt idx="2">
                  <c:v>Shawano</c:v>
                </c:pt>
                <c:pt idx="3">
                  <c:v>Dunn (CA)</c:v>
                </c:pt>
                <c:pt idx="4">
                  <c:v>Douglas (CA)</c:v>
                </c:pt>
                <c:pt idx="5">
                  <c:v>Monroe (CA)</c:v>
                </c:pt>
                <c:pt idx="6">
                  <c:v>Marinette (CA)</c:v>
                </c:pt>
                <c:pt idx="7">
                  <c:v>Polk (CA)</c:v>
                </c:pt>
                <c:pt idx="8">
                  <c:v>Calumet (CA)</c:v>
                </c:pt>
                <c:pt idx="9">
                  <c:v>Barron (CA)</c:v>
                </c:pt>
                <c:pt idx="10">
                  <c:v>Grant</c:v>
                </c:pt>
                <c:pt idx="11">
                  <c:v>Waupaca</c:v>
                </c:pt>
                <c:pt idx="12">
                  <c:v>Columbia</c:v>
                </c:pt>
                <c:pt idx="13">
                  <c:v>Sauk</c:v>
                </c:pt>
                <c:pt idx="14">
                  <c:v>Chippewa</c:v>
                </c:pt>
                <c:pt idx="15">
                  <c:v>Portage</c:v>
                </c:pt>
                <c:pt idx="16">
                  <c:v>Wood</c:v>
                </c:pt>
                <c:pt idx="17">
                  <c:v>St. Croix</c:v>
                </c:pt>
                <c:pt idx="18">
                  <c:v>Jefferson (CA)</c:v>
                </c:pt>
                <c:pt idx="19">
                  <c:v>Manitowoc</c:v>
                </c:pt>
                <c:pt idx="20">
                  <c:v>Ozaukee (CA)</c:v>
                </c:pt>
                <c:pt idx="21">
                  <c:v>Average</c:v>
                </c:pt>
              </c:strCache>
            </c:strRef>
          </c:cat>
          <c:val>
            <c:numRef>
              <c:f>Population!$D$1:$D$22</c:f>
              <c:numCache>
                <c:formatCode>0</c:formatCode>
                <c:ptCount val="22"/>
                <c:pt idx="0">
                  <c:v>31</c:v>
                </c:pt>
                <c:pt idx="1">
                  <c:v>17</c:v>
                </c:pt>
                <c:pt idx="2">
                  <c:v>30</c:v>
                </c:pt>
                <c:pt idx="3">
                  <c:v>29</c:v>
                </c:pt>
                <c:pt idx="4">
                  <c:v>28</c:v>
                </c:pt>
                <c:pt idx="5">
                  <c:v>24</c:v>
                </c:pt>
                <c:pt idx="6">
                  <c:v>30</c:v>
                </c:pt>
                <c:pt idx="7">
                  <c:v>23</c:v>
                </c:pt>
                <c:pt idx="8">
                  <c:v>21</c:v>
                </c:pt>
                <c:pt idx="9">
                  <c:v>29</c:v>
                </c:pt>
                <c:pt idx="10">
                  <c:v>17</c:v>
                </c:pt>
                <c:pt idx="11">
                  <c:v>27</c:v>
                </c:pt>
                <c:pt idx="12">
                  <c:v>31</c:v>
                </c:pt>
                <c:pt idx="13">
                  <c:v>31</c:v>
                </c:pt>
                <c:pt idx="14">
                  <c:v>29</c:v>
                </c:pt>
                <c:pt idx="15">
                  <c:v>29</c:v>
                </c:pt>
                <c:pt idx="16">
                  <c:v>19</c:v>
                </c:pt>
                <c:pt idx="17">
                  <c:v>19</c:v>
                </c:pt>
                <c:pt idx="18">
                  <c:v>30</c:v>
                </c:pt>
                <c:pt idx="19">
                  <c:v>25</c:v>
                </c:pt>
                <c:pt idx="20">
                  <c:v>31</c:v>
                </c:pt>
                <c:pt idx="21" formatCode="#,##0">
                  <c:v>26.19047619047619</c:v>
                </c:pt>
              </c:numCache>
            </c:numRef>
          </c:val>
        </c:ser>
        <c:axId val="62104704"/>
        <c:axId val="62106624"/>
      </c:barChart>
      <c:catAx>
        <c:axId val="62104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Counties</a:t>
                </a:r>
                <a:endParaRPr lang="en-US" sz="1400" dirty="0"/>
              </a:p>
            </c:rich>
          </c:tx>
          <c:layout/>
        </c:title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2106624"/>
        <c:crosses val="autoZero"/>
        <c:auto val="1"/>
        <c:lblAlgn val="ctr"/>
        <c:lblOffset val="100"/>
      </c:catAx>
      <c:valAx>
        <c:axId val="62106624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County Board Size</a:t>
                </a:r>
              </a:p>
            </c:rich>
          </c:tx>
          <c:layout>
            <c:manualLayout>
              <c:xMode val="edge"/>
              <c:yMode val="edge"/>
              <c:x val="1.6446352730848525E-2"/>
              <c:y val="0.27454194081904182"/>
            </c:manualLayout>
          </c:layout>
        </c:title>
        <c:numFmt formatCode="0" sourceLinked="1"/>
        <c:tickLblPos val="none"/>
        <c:crossAx val="62104704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5725608117882887E-2"/>
          <c:y val="9.6030027496563045E-2"/>
          <c:w val="0.87301806270279203"/>
          <c:h val="0.60705458692663417"/>
        </c:manualLayout>
      </c:layout>
      <c:barChart>
        <c:barDir val="col"/>
        <c:grouping val="clustered"/>
        <c:ser>
          <c:idx val="0"/>
          <c:order val="0"/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0"/>
            <c:spPr>
              <a:solidFill>
                <a:srgbClr val="92D050"/>
              </a:solidFill>
            </c:spPr>
          </c:dPt>
          <c:dPt>
            <c:idx val="18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1"/>
            <c:spPr>
              <a:solidFill>
                <a:srgbClr val="FFC000"/>
              </a:solidFill>
            </c:spPr>
          </c:dPt>
          <c:dLbls>
            <c:dLbl>
              <c:idx val="16"/>
              <c:layout>
                <c:manualLayout>
                  <c:x val="0"/>
                  <c:y val="-9.9206349206349392E-3"/>
                </c:manualLayout>
              </c:layout>
              <c:showVal val="1"/>
            </c:dLbl>
            <c:dLbl>
              <c:idx val="17"/>
              <c:layout>
                <c:manualLayout>
                  <c:x val="0"/>
                  <c:y val="-1.5873015873015879E-2"/>
                </c:manualLayout>
              </c:layout>
              <c:showVal val="1"/>
            </c:dLbl>
            <c:numFmt formatCode="#,##0.0" sourceLinked="0"/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Population!$B$1:$B$22</c:f>
              <c:strCache>
                <c:ptCount val="22"/>
                <c:pt idx="0">
                  <c:v>Oconto</c:v>
                </c:pt>
                <c:pt idx="1">
                  <c:v>Pierce</c:v>
                </c:pt>
                <c:pt idx="2">
                  <c:v>Shawano</c:v>
                </c:pt>
                <c:pt idx="3">
                  <c:v>Dunn (CA)</c:v>
                </c:pt>
                <c:pt idx="4">
                  <c:v>Douglas (CA)</c:v>
                </c:pt>
                <c:pt idx="5">
                  <c:v>Monroe (CA)</c:v>
                </c:pt>
                <c:pt idx="6">
                  <c:v>Marinette (CA)</c:v>
                </c:pt>
                <c:pt idx="7">
                  <c:v>Polk (CA)</c:v>
                </c:pt>
                <c:pt idx="8">
                  <c:v>Calumet (CA)</c:v>
                </c:pt>
                <c:pt idx="9">
                  <c:v>Barron (CA)</c:v>
                </c:pt>
                <c:pt idx="10">
                  <c:v>Grant</c:v>
                </c:pt>
                <c:pt idx="11">
                  <c:v>Waupaca</c:v>
                </c:pt>
                <c:pt idx="12">
                  <c:v>Columbia</c:v>
                </c:pt>
                <c:pt idx="13">
                  <c:v>Sauk</c:v>
                </c:pt>
                <c:pt idx="14">
                  <c:v>Chippewa</c:v>
                </c:pt>
                <c:pt idx="15">
                  <c:v>Portage</c:v>
                </c:pt>
                <c:pt idx="16">
                  <c:v>Wood</c:v>
                </c:pt>
                <c:pt idx="17">
                  <c:v>St. Croix</c:v>
                </c:pt>
                <c:pt idx="18">
                  <c:v>Jefferson (CA)</c:v>
                </c:pt>
                <c:pt idx="19">
                  <c:v>Manitowoc</c:v>
                </c:pt>
                <c:pt idx="20">
                  <c:v>Ozaukee (CA)</c:v>
                </c:pt>
                <c:pt idx="21">
                  <c:v>Average</c:v>
                </c:pt>
              </c:strCache>
            </c:strRef>
          </c:cat>
          <c:val>
            <c:numRef>
              <c:f>Population!$E$1:$E$22</c:f>
              <c:numCache>
                <c:formatCode>#,##0.0</c:formatCode>
                <c:ptCount val="22"/>
                <c:pt idx="0">
                  <c:v>1276.3548387096748</c:v>
                </c:pt>
                <c:pt idx="1">
                  <c:v>2398.5882352941167</c:v>
                </c:pt>
                <c:pt idx="2">
                  <c:v>1425.0666666666716</c:v>
                </c:pt>
                <c:pt idx="3">
                  <c:v>1516.9655172413811</c:v>
                </c:pt>
                <c:pt idx="4">
                  <c:v>1596.7857142857151</c:v>
                </c:pt>
                <c:pt idx="5">
                  <c:v>1866.2916666666667</c:v>
                </c:pt>
                <c:pt idx="6">
                  <c:v>1506.2666666666721</c:v>
                </c:pt>
                <c:pt idx="7">
                  <c:v>2007.4347826086957</c:v>
                </c:pt>
                <c:pt idx="8">
                  <c:v>2236.0952380952422</c:v>
                </c:pt>
                <c:pt idx="9">
                  <c:v>1668.9310344827611</c:v>
                </c:pt>
                <c:pt idx="10">
                  <c:v>3045.8823529411893</c:v>
                </c:pt>
                <c:pt idx="11">
                  <c:v>2018.5185185185178</c:v>
                </c:pt>
                <c:pt idx="12">
                  <c:v>1824.1612903225798</c:v>
                </c:pt>
                <c:pt idx="13">
                  <c:v>1983.258064516129</c:v>
                </c:pt>
                <c:pt idx="14">
                  <c:v>2158.6206896551603</c:v>
                </c:pt>
                <c:pt idx="15">
                  <c:v>2456.6206896551603</c:v>
                </c:pt>
                <c:pt idx="16">
                  <c:v>4059.1052631578937</c:v>
                </c:pt>
                <c:pt idx="17">
                  <c:v>4206.2631578947367</c:v>
                </c:pt>
                <c:pt idx="18">
                  <c:v>2712.0666666666534</c:v>
                </c:pt>
                <c:pt idx="19">
                  <c:v>3402.96</c:v>
                </c:pt>
                <c:pt idx="20">
                  <c:v>2820.8709677419356</c:v>
                </c:pt>
                <c:pt idx="21">
                  <c:v>2294.6241915136934</c:v>
                </c:pt>
              </c:numCache>
            </c:numRef>
          </c:val>
        </c:ser>
        <c:axId val="61571072"/>
        <c:axId val="61572992"/>
      </c:barChart>
      <c:catAx>
        <c:axId val="61571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Counties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44806394279455231"/>
              <c:y val="0.90527809023872063"/>
            </c:manualLayout>
          </c:layout>
        </c:title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1572992"/>
        <c:crosses val="autoZero"/>
        <c:auto val="1"/>
        <c:lblAlgn val="ctr"/>
        <c:lblOffset val="100"/>
      </c:catAx>
      <c:valAx>
        <c:axId val="61572992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Number of People</a:t>
                </a:r>
              </a:p>
            </c:rich>
          </c:tx>
          <c:layout>
            <c:manualLayout>
              <c:xMode val="edge"/>
              <c:yMode val="edge"/>
              <c:x val="2.5707069391347138E-2"/>
              <c:y val="0.28715257183761311"/>
            </c:manualLayout>
          </c:layout>
        </c:title>
        <c:numFmt formatCode="#,##0.0" sourceLinked="1"/>
        <c:tickLblPos val="none"/>
        <c:crossAx val="61571072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4601815398075241E-2"/>
          <c:y val="0.10529531297319367"/>
          <c:w val="0.88392793088363952"/>
          <c:h val="0.67172066350954429"/>
        </c:manualLayout>
      </c:layout>
      <c:barChart>
        <c:barDir val="col"/>
        <c:grouping val="clustered"/>
        <c:ser>
          <c:idx val="0"/>
          <c:order val="0"/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Geography!$A$1:$A$9</c:f>
              <c:strCache>
                <c:ptCount val="9"/>
                <c:pt idx="0">
                  <c:v>LaFayette</c:v>
                </c:pt>
                <c:pt idx="1">
                  <c:v>Crawford</c:v>
                </c:pt>
                <c:pt idx="2">
                  <c:v>Richland</c:v>
                </c:pt>
                <c:pt idx="3">
                  <c:v>Iowa (CA)</c:v>
                </c:pt>
                <c:pt idx="4">
                  <c:v>Vernon</c:v>
                </c:pt>
                <c:pt idx="5">
                  <c:v>Green</c:v>
                </c:pt>
                <c:pt idx="6">
                  <c:v>Grant</c:v>
                </c:pt>
                <c:pt idx="7">
                  <c:v>Sauk</c:v>
                </c:pt>
                <c:pt idx="8">
                  <c:v>Average</c:v>
                </c:pt>
              </c:strCache>
            </c:strRef>
          </c:cat>
          <c:val>
            <c:numRef>
              <c:f>Geography!$I$1:$I$9</c:f>
              <c:numCache>
                <c:formatCode>0</c:formatCode>
                <c:ptCount val="9"/>
                <c:pt idx="0">
                  <c:v>48</c:v>
                </c:pt>
                <c:pt idx="1">
                  <c:v>27</c:v>
                </c:pt>
                <c:pt idx="2">
                  <c:v>45</c:v>
                </c:pt>
                <c:pt idx="3">
                  <c:v>37</c:v>
                </c:pt>
                <c:pt idx="4">
                  <c:v>41</c:v>
                </c:pt>
                <c:pt idx="5">
                  <c:v>32</c:v>
                </c:pt>
                <c:pt idx="6">
                  <c:v>25</c:v>
                </c:pt>
                <c:pt idx="7">
                  <c:v>16</c:v>
                </c:pt>
                <c:pt idx="8">
                  <c:v>33.875</c:v>
                </c:pt>
              </c:numCache>
            </c:numRef>
          </c:val>
        </c:ser>
        <c:axId val="62233600"/>
        <c:axId val="62243968"/>
      </c:barChart>
      <c:catAx>
        <c:axId val="62233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Neighboring Counties</a:t>
                </a:r>
              </a:p>
            </c:rich>
          </c:tx>
          <c:layout>
            <c:manualLayout>
              <c:xMode val="edge"/>
              <c:yMode val="edge"/>
              <c:x val="0.44070122484689384"/>
              <c:y val="0.94270868617426562"/>
            </c:manualLayout>
          </c:layout>
        </c:title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2243968"/>
        <c:crosses val="autoZero"/>
        <c:auto val="1"/>
        <c:lblAlgn val="ctr"/>
        <c:lblOffset val="100"/>
      </c:catAx>
      <c:valAx>
        <c:axId val="62243968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Number of Committees</a:t>
                </a:r>
              </a:p>
            </c:rich>
          </c:tx>
          <c:layout>
            <c:manualLayout>
              <c:xMode val="edge"/>
              <c:yMode val="edge"/>
              <c:x val="4.116616520495895E-2"/>
              <c:y val="0.28173232872076465"/>
            </c:manualLayout>
          </c:layout>
        </c:title>
        <c:numFmt formatCode="0" sourceLinked="1"/>
        <c:tickLblPos val="none"/>
        <c:crossAx val="62233600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630348532014891"/>
          <c:y val="2.6533188285674882E-2"/>
          <c:w val="0.84555138456530143"/>
          <c:h val="0.72282169498549687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FFC000"/>
              </a:solidFill>
              <a:ln>
                <a:noFill/>
              </a:ln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Geography!$A$1:$A$9</c:f>
              <c:strCache>
                <c:ptCount val="9"/>
                <c:pt idx="0">
                  <c:v>LaFayette</c:v>
                </c:pt>
                <c:pt idx="1">
                  <c:v>Crawford</c:v>
                </c:pt>
                <c:pt idx="2">
                  <c:v>Richland</c:v>
                </c:pt>
                <c:pt idx="3">
                  <c:v>Iowa (CA)</c:v>
                </c:pt>
                <c:pt idx="4">
                  <c:v>Vernon</c:v>
                </c:pt>
                <c:pt idx="5">
                  <c:v>Green</c:v>
                </c:pt>
                <c:pt idx="6">
                  <c:v>Grant</c:v>
                </c:pt>
                <c:pt idx="7">
                  <c:v>Sauk</c:v>
                </c:pt>
                <c:pt idx="8">
                  <c:v>Average</c:v>
                </c:pt>
              </c:strCache>
            </c:strRef>
          </c:cat>
          <c:val>
            <c:numRef>
              <c:f>Geography!$C$1:$C$9</c:f>
              <c:numCache>
                <c:formatCode>0</c:formatCode>
                <c:ptCount val="9"/>
                <c:pt idx="0">
                  <c:v>16</c:v>
                </c:pt>
                <c:pt idx="1">
                  <c:v>17</c:v>
                </c:pt>
                <c:pt idx="2">
                  <c:v>21</c:v>
                </c:pt>
                <c:pt idx="3">
                  <c:v>21</c:v>
                </c:pt>
                <c:pt idx="4">
                  <c:v>29</c:v>
                </c:pt>
                <c:pt idx="5">
                  <c:v>31</c:v>
                </c:pt>
                <c:pt idx="6">
                  <c:v>17</c:v>
                </c:pt>
                <c:pt idx="7">
                  <c:v>31</c:v>
                </c:pt>
                <c:pt idx="8" formatCode="General">
                  <c:v>22.875</c:v>
                </c:pt>
              </c:numCache>
            </c:numRef>
          </c:val>
        </c:ser>
        <c:axId val="62300160"/>
        <c:axId val="62302080"/>
      </c:barChart>
      <c:catAx>
        <c:axId val="62300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Neighboring Counties</a:t>
                </a:r>
              </a:p>
            </c:rich>
          </c:tx>
          <c:layout>
            <c:manualLayout>
              <c:xMode val="edge"/>
              <c:yMode val="edge"/>
              <c:x val="0.46463152861706225"/>
              <c:y val="0.92678299471825198"/>
            </c:manualLayout>
          </c:layout>
        </c:title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2302080"/>
        <c:crosses val="autoZero"/>
        <c:auto val="1"/>
        <c:lblAlgn val="ctr"/>
        <c:lblOffset val="100"/>
      </c:catAx>
      <c:valAx>
        <c:axId val="62302080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County Board Size</a:t>
                </a:r>
              </a:p>
            </c:rich>
          </c:tx>
          <c:layout>
            <c:manualLayout>
              <c:xMode val="edge"/>
              <c:yMode val="edge"/>
              <c:x val="7.811654357158844E-2"/>
              <c:y val="0.32994508910070575"/>
            </c:manualLayout>
          </c:layout>
        </c:title>
        <c:numFmt formatCode="0" sourceLinked="1"/>
        <c:tickLblPos val="none"/>
        <c:crossAx val="62300160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386950210769108"/>
          <c:y val="1.6595378817787509E-2"/>
          <c:w val="0.82938250616400222"/>
          <c:h val="0.62138562384467821"/>
        </c:manualLayout>
      </c:layout>
      <c:barChart>
        <c:barDir val="col"/>
        <c:grouping val="clustered"/>
        <c:ser>
          <c:idx val="0"/>
          <c:order val="0"/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Lbls>
            <c:numFmt formatCode="#,##0.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Geography!$A$1:$A$9</c:f>
              <c:strCache>
                <c:ptCount val="9"/>
                <c:pt idx="0">
                  <c:v>LaFayette</c:v>
                </c:pt>
                <c:pt idx="1">
                  <c:v>Crawford</c:v>
                </c:pt>
                <c:pt idx="2">
                  <c:v>Richland</c:v>
                </c:pt>
                <c:pt idx="3">
                  <c:v>Iowa (CA)</c:v>
                </c:pt>
                <c:pt idx="4">
                  <c:v>Vernon</c:v>
                </c:pt>
                <c:pt idx="5">
                  <c:v>Green</c:v>
                </c:pt>
                <c:pt idx="6">
                  <c:v>Grant</c:v>
                </c:pt>
                <c:pt idx="7">
                  <c:v>Sauk</c:v>
                </c:pt>
                <c:pt idx="8">
                  <c:v>Average</c:v>
                </c:pt>
              </c:strCache>
            </c:strRef>
          </c:cat>
          <c:val>
            <c:numRef>
              <c:f>Geography!$D$1:$D$9</c:f>
              <c:numCache>
                <c:formatCode>#,##0.00</c:formatCode>
                <c:ptCount val="9"/>
                <c:pt idx="0">
                  <c:v>1034.75</c:v>
                </c:pt>
                <c:pt idx="1">
                  <c:v>1043.8235294117651</c:v>
                </c:pt>
                <c:pt idx="2">
                  <c:v>874.57142857142856</c:v>
                </c:pt>
                <c:pt idx="3">
                  <c:v>1158.5238095238096</c:v>
                </c:pt>
                <c:pt idx="4">
                  <c:v>1033.5862068965498</c:v>
                </c:pt>
                <c:pt idx="5">
                  <c:v>1181.3225806451612</c:v>
                </c:pt>
                <c:pt idx="6">
                  <c:v>3045.8823529411893</c:v>
                </c:pt>
                <c:pt idx="7">
                  <c:v>1983.258064516129</c:v>
                </c:pt>
                <c:pt idx="8">
                  <c:v>1419.4647465632524</c:v>
                </c:pt>
              </c:numCache>
            </c:numRef>
          </c:val>
        </c:ser>
        <c:axId val="62365056"/>
        <c:axId val="62371328"/>
      </c:barChart>
      <c:catAx>
        <c:axId val="62365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Neighboring Counties</a:t>
                </a:r>
              </a:p>
            </c:rich>
          </c:tx>
          <c:layout>
            <c:manualLayout>
              <c:xMode val="edge"/>
              <c:yMode val="edge"/>
              <c:x val="0.47726974469100453"/>
              <c:y val="0.83453875343275619"/>
            </c:manualLayout>
          </c:layout>
        </c:title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2371328"/>
        <c:crosses val="autoZero"/>
        <c:auto val="1"/>
        <c:lblAlgn val="ctr"/>
        <c:lblOffset val="100"/>
      </c:catAx>
      <c:valAx>
        <c:axId val="62371328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Number of People </a:t>
                </a:r>
              </a:p>
            </c:rich>
          </c:tx>
          <c:layout>
            <c:manualLayout>
              <c:xMode val="edge"/>
              <c:yMode val="edge"/>
              <c:x val="7.6815596914022122E-2"/>
              <c:y val="0.20932394210512181"/>
            </c:manualLayout>
          </c:layout>
        </c:title>
        <c:numFmt formatCode="#,##0.00" sourceLinked="1"/>
        <c:tickLblPos val="none"/>
        <c:crossAx val="62365056"/>
        <c:crosses val="autoZero"/>
        <c:crossBetween val="between"/>
      </c:valAx>
      <c:spPr>
        <a:ln>
          <a:noFill/>
        </a:ln>
      </c:spPr>
    </c:plotArea>
    <c:plotVisOnly val="1"/>
    <c:dispBlanksAs val="gap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0916290321536066"/>
          <c:y val="0.23530048633626746"/>
          <c:w val="0.59626089793124593"/>
          <c:h val="0.38707668298219533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spPr/>
              <c:txPr>
                <a:bodyPr rot="0" vert="horz"/>
                <a:lstStyle/>
                <a:p>
                  <a:pPr>
                    <a:defRPr sz="1400" b="1"/>
                  </a:pPr>
                  <a:endParaRPr lang="en-US"/>
                </a:p>
              </c:txPr>
            </c:dLbl>
            <c:txPr>
              <a:bodyPr rot="0" vert="horz"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summary!$M$2:$M$4</c:f>
              <c:strCache>
                <c:ptCount val="3"/>
                <c:pt idx="0">
                  <c:v>Grant</c:v>
                </c:pt>
                <c:pt idx="1">
                  <c:v>Average (Pop)</c:v>
                </c:pt>
                <c:pt idx="2">
                  <c:v>Average (SW)</c:v>
                </c:pt>
              </c:strCache>
            </c:strRef>
          </c:cat>
          <c:val>
            <c:numRef>
              <c:f>summary!$P$2:$P$4</c:f>
              <c:numCache>
                <c:formatCode>0</c:formatCode>
                <c:ptCount val="3"/>
                <c:pt idx="0">
                  <c:v>25</c:v>
                </c:pt>
                <c:pt idx="1">
                  <c:v>33.38095238095238</c:v>
                </c:pt>
                <c:pt idx="2">
                  <c:v>33.875</c:v>
                </c:pt>
              </c:numCache>
            </c:numRef>
          </c:val>
        </c:ser>
        <c:axId val="62422400"/>
        <c:axId val="62436480"/>
      </c:barChart>
      <c:catAx>
        <c:axId val="6242240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2436480"/>
        <c:crosses val="autoZero"/>
        <c:auto val="1"/>
        <c:lblAlgn val="ctr"/>
        <c:lblOffset val="100"/>
      </c:catAx>
      <c:valAx>
        <c:axId val="62436480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Number of Committees</a:t>
                </a:r>
              </a:p>
            </c:rich>
          </c:tx>
          <c:layout>
            <c:manualLayout>
              <c:xMode val="edge"/>
              <c:yMode val="edge"/>
              <c:x val="8.0055588524930568E-2"/>
              <c:y val="0.23008459246648233"/>
            </c:manualLayout>
          </c:layout>
        </c:title>
        <c:numFmt formatCode="0" sourceLinked="1"/>
        <c:tickLblPos val="none"/>
        <c:crossAx val="62422400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351369380430644"/>
          <c:y val="0.2453307086614174"/>
          <c:w val="0.59626089793124593"/>
          <c:h val="0.37202063783123035"/>
        </c:manualLayout>
      </c:layout>
      <c:barChart>
        <c:barDir val="col"/>
        <c:grouping val="clustered"/>
        <c:ser>
          <c:idx val="1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chemeClr val="accent1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17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summary!$M$2:$M$4</c:f>
              <c:strCache>
                <c:ptCount val="3"/>
                <c:pt idx="0">
                  <c:v>Grant</c:v>
                </c:pt>
                <c:pt idx="1">
                  <c:v>Average (Pop)</c:v>
                </c:pt>
                <c:pt idx="2">
                  <c:v>Average (SW)</c:v>
                </c:pt>
              </c:strCache>
            </c:strRef>
          </c:cat>
          <c:val>
            <c:numRef>
              <c:f>summary!$O$2:$O$4</c:f>
              <c:numCache>
                <c:formatCode>0</c:formatCode>
                <c:ptCount val="3"/>
                <c:pt idx="0">
                  <c:v>17</c:v>
                </c:pt>
                <c:pt idx="1">
                  <c:v>26.19047619047619</c:v>
                </c:pt>
                <c:pt idx="2">
                  <c:v>22.875</c:v>
                </c:pt>
              </c:numCache>
            </c:numRef>
          </c:val>
        </c:ser>
        <c:axId val="62453632"/>
        <c:axId val="62455168"/>
      </c:barChart>
      <c:catAx>
        <c:axId val="6245363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2455168"/>
        <c:crosses val="autoZero"/>
        <c:auto val="1"/>
        <c:lblAlgn val="ctr"/>
        <c:lblOffset val="100"/>
      </c:catAx>
      <c:valAx>
        <c:axId val="62455168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Number of Supervisors</a:t>
                </a:r>
              </a:p>
            </c:rich>
          </c:tx>
          <c:layout>
            <c:manualLayout>
              <c:xMode val="edge"/>
              <c:yMode val="edge"/>
              <c:x val="0.11468763496186896"/>
              <c:y val="0.22628213425376623"/>
            </c:manualLayout>
          </c:layout>
        </c:title>
        <c:numFmt formatCode="0" sourceLinked="1"/>
        <c:tickLblPos val="none"/>
        <c:crossAx val="62453632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30175462220547272"/>
          <c:y val="0.25535415336596462"/>
          <c:w val="0.52228874879857023"/>
          <c:h val="0.36639710576718448"/>
        </c:manualLayout>
      </c:layout>
      <c:barChart>
        <c:barDir val="col"/>
        <c:grouping val="clustered"/>
        <c:ser>
          <c:idx val="1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1.0869568318375059E-2"/>
                  <c:y val="4.026743278711783E-3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7.2463788789166534E-3"/>
                  <c:y val="-1.801801801801802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summary!$M$2:$M$4</c:f>
              <c:strCache>
                <c:ptCount val="3"/>
                <c:pt idx="0">
                  <c:v>Grant</c:v>
                </c:pt>
                <c:pt idx="1">
                  <c:v>Average (Pop)</c:v>
                </c:pt>
                <c:pt idx="2">
                  <c:v>Average (SW)</c:v>
                </c:pt>
              </c:strCache>
            </c:strRef>
          </c:cat>
          <c:val>
            <c:numRef>
              <c:f>summary!$N$2:$N$4</c:f>
              <c:numCache>
                <c:formatCode>#,##0.0</c:formatCode>
                <c:ptCount val="3"/>
                <c:pt idx="0">
                  <c:v>3045.8823529411893</c:v>
                </c:pt>
                <c:pt idx="1">
                  <c:v>2294.6241915136934</c:v>
                </c:pt>
                <c:pt idx="2">
                  <c:v>1419.4647465632524</c:v>
                </c:pt>
              </c:numCache>
            </c:numRef>
          </c:val>
        </c:ser>
        <c:axId val="62624512"/>
        <c:axId val="62626048"/>
      </c:barChart>
      <c:catAx>
        <c:axId val="6262451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2626048"/>
        <c:crosses val="autoZero"/>
        <c:auto val="1"/>
        <c:lblAlgn val="ctr"/>
        <c:lblOffset val="100"/>
      </c:catAx>
      <c:valAx>
        <c:axId val="62626048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Number of </a:t>
                </a:r>
                <a:r>
                  <a:rPr lang="en-US" sz="1400" dirty="0" smtClean="0"/>
                  <a:t>People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17397129235743838"/>
              <c:y val="0.28145474214371852"/>
            </c:manualLayout>
          </c:layout>
        </c:title>
        <c:numFmt formatCode="#,##0.0" sourceLinked="1"/>
        <c:tickLblPos val="none"/>
        <c:crossAx val="62624512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524139615780248"/>
          <c:y val="0.10627173073954008"/>
          <c:w val="0.84424345383626498"/>
          <c:h val="0.36509896557048077"/>
        </c:manualLayout>
      </c:layout>
      <c:barChart>
        <c:barDir val="col"/>
        <c:grouping val="clustered"/>
        <c:ser>
          <c:idx val="0"/>
          <c:order val="0"/>
          <c:tx>
            <c:v>Desired Meeting Length</c:v>
          </c:tx>
          <c:spPr>
            <a:solidFill>
              <a:srgbClr val="92D050"/>
            </a:solidFill>
          </c:spPr>
          <c:cat>
            <c:strRef>
              <c:f>Summary!$B$4:$B$28</c:f>
              <c:strCache>
                <c:ptCount val="25"/>
                <c:pt idx="0">
                  <c:v>Administrative</c:v>
                </c:pt>
                <c:pt idx="1">
                  <c:v>Ag/Extension</c:v>
                </c:pt>
                <c:pt idx="2">
                  <c:v>ADRC</c:v>
                </c:pt>
                <c:pt idx="3">
                  <c:v>ADRC-Regional</c:v>
                </c:pt>
                <c:pt idx="4">
                  <c:v>Board of Health</c:v>
                </c:pt>
                <c:pt idx="5">
                  <c:v>COP</c:v>
                </c:pt>
                <c:pt idx="6">
                  <c:v>Economic, Tourism &amp; Resource</c:v>
                </c:pt>
                <c:pt idx="7">
                  <c:v>Emergency Government</c:v>
                </c:pt>
                <c:pt idx="8">
                  <c:v>Executive</c:v>
                </c:pt>
                <c:pt idx="9">
                  <c:v>Highway/DMATS</c:v>
                </c:pt>
                <c:pt idx="10">
                  <c:v>Land &amp; Water Conservation</c:v>
                </c:pt>
                <c:pt idx="11">
                  <c:v>Land Information</c:v>
                </c:pt>
                <c:pt idx="12">
                  <c:v>Law Enforcement</c:v>
                </c:pt>
                <c:pt idx="13">
                  <c:v>Local Emergency Planning Committee</c:v>
                </c:pt>
                <c:pt idx="14">
                  <c:v>Orchard Manor/County Farm</c:v>
                </c:pt>
                <c:pt idx="15">
                  <c:v>Park Commission</c:v>
                </c:pt>
                <c:pt idx="16">
                  <c:v>Planning &amp; Zoning</c:v>
                </c:pt>
                <c:pt idx="17">
                  <c:v>Public Property &amp; Technology</c:v>
                </c:pt>
                <c:pt idx="18">
                  <c:v>Social Services Board</c:v>
                </c:pt>
                <c:pt idx="19">
                  <c:v>SWCAP</c:v>
                </c:pt>
                <c:pt idx="20">
                  <c:v>SW Library System</c:v>
                </c:pt>
                <c:pt idx="21">
                  <c:v>Traffic Safety Commission</c:v>
                </c:pt>
                <c:pt idx="22">
                  <c:v>Unified Community Services Board</c:v>
                </c:pt>
                <c:pt idx="23">
                  <c:v>Veterans</c:v>
                </c:pt>
                <c:pt idx="24">
                  <c:v>Wisconsin River Rail Transit Commission</c:v>
                </c:pt>
              </c:strCache>
            </c:strRef>
          </c:cat>
          <c:val>
            <c:numRef>
              <c:f>Summary!$M$4:$M$28</c:f>
              <c:numCache>
                <c:formatCode>0.00</c:formatCode>
                <c:ptCount val="25"/>
                <c:pt idx="0">
                  <c:v>2.2142857142857144</c:v>
                </c:pt>
                <c:pt idx="1">
                  <c:v>2.9166666666666585</c:v>
                </c:pt>
                <c:pt idx="2">
                  <c:v>1.1666666666666667</c:v>
                </c:pt>
                <c:pt idx="3">
                  <c:v>3</c:v>
                </c:pt>
                <c:pt idx="4">
                  <c:v>1.7</c:v>
                </c:pt>
                <c:pt idx="5">
                  <c:v>3</c:v>
                </c:pt>
                <c:pt idx="6">
                  <c:v>2.3749999999999987</c:v>
                </c:pt>
                <c:pt idx="7">
                  <c:v>1.5357142857142807</c:v>
                </c:pt>
                <c:pt idx="8">
                  <c:v>2.7857142857142856</c:v>
                </c:pt>
                <c:pt idx="9">
                  <c:v>2</c:v>
                </c:pt>
                <c:pt idx="10">
                  <c:v>2.4166666666666585</c:v>
                </c:pt>
                <c:pt idx="11">
                  <c:v>1</c:v>
                </c:pt>
                <c:pt idx="12">
                  <c:v>1.6428571428571441</c:v>
                </c:pt>
                <c:pt idx="13">
                  <c:v>1</c:v>
                </c:pt>
                <c:pt idx="14">
                  <c:v>2.5</c:v>
                </c:pt>
                <c:pt idx="15">
                  <c:v>1.6</c:v>
                </c:pt>
                <c:pt idx="16">
                  <c:v>1.5833333333333333</c:v>
                </c:pt>
                <c:pt idx="17">
                  <c:v>2</c:v>
                </c:pt>
                <c:pt idx="18">
                  <c:v>1.5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1.3333333333333333</c:v>
                </c:pt>
                <c:pt idx="23">
                  <c:v>2</c:v>
                </c:pt>
                <c:pt idx="24">
                  <c:v>2.1666666666666665</c:v>
                </c:pt>
              </c:numCache>
            </c:numRef>
          </c:val>
        </c:ser>
        <c:ser>
          <c:idx val="1"/>
          <c:order val="1"/>
          <c:tx>
            <c:v>Average Meeting Length</c:v>
          </c:tx>
          <c:spPr>
            <a:solidFill>
              <a:schemeClr val="accent1"/>
            </a:solidFill>
          </c:spPr>
          <c:val>
            <c:numRef>
              <c:f>Summary!$E$4:$E$28</c:f>
              <c:numCache>
                <c:formatCode>0.00</c:formatCode>
                <c:ptCount val="25"/>
                <c:pt idx="0">
                  <c:v>2.0957142857142848</c:v>
                </c:pt>
                <c:pt idx="1">
                  <c:v>4.2083333333333499</c:v>
                </c:pt>
                <c:pt idx="2">
                  <c:v>2.1666666666666665</c:v>
                </c:pt>
                <c:pt idx="3">
                  <c:v>2</c:v>
                </c:pt>
                <c:pt idx="4">
                  <c:v>1.7</c:v>
                </c:pt>
                <c:pt idx="5">
                  <c:v>3</c:v>
                </c:pt>
                <c:pt idx="6">
                  <c:v>2.6</c:v>
                </c:pt>
                <c:pt idx="7">
                  <c:v>1.0114285714285713</c:v>
                </c:pt>
                <c:pt idx="8">
                  <c:v>2.7857142857142856</c:v>
                </c:pt>
                <c:pt idx="9">
                  <c:v>2.5499999999999998</c:v>
                </c:pt>
                <c:pt idx="10">
                  <c:v>2.5416666666666665</c:v>
                </c:pt>
                <c:pt idx="11">
                  <c:v>1</c:v>
                </c:pt>
                <c:pt idx="12">
                  <c:v>1.3457142857142812</c:v>
                </c:pt>
                <c:pt idx="13">
                  <c:v>1</c:v>
                </c:pt>
                <c:pt idx="14">
                  <c:v>2.2999999999999998</c:v>
                </c:pt>
                <c:pt idx="15">
                  <c:v>1.6</c:v>
                </c:pt>
                <c:pt idx="16">
                  <c:v>1.6666666666666667</c:v>
                </c:pt>
                <c:pt idx="17">
                  <c:v>2.5714285714285707</c:v>
                </c:pt>
                <c:pt idx="18">
                  <c:v>1.8571428571428572</c:v>
                </c:pt>
                <c:pt idx="19">
                  <c:v>1.75</c:v>
                </c:pt>
                <c:pt idx="20">
                  <c:v>1</c:v>
                </c:pt>
                <c:pt idx="21">
                  <c:v>1</c:v>
                </c:pt>
                <c:pt idx="22">
                  <c:v>1.5</c:v>
                </c:pt>
                <c:pt idx="23">
                  <c:v>2</c:v>
                </c:pt>
                <c:pt idx="24">
                  <c:v>2</c:v>
                </c:pt>
              </c:numCache>
            </c:numRef>
          </c:val>
        </c:ser>
        <c:axId val="60988416"/>
        <c:axId val="60994304"/>
      </c:barChart>
      <c:catAx>
        <c:axId val="6098841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>
                <a:solidFill>
                  <a:schemeClr val="bg1"/>
                </a:solidFill>
                <a:latin typeface="Century Gothic" pitchFamily="34" charset="0"/>
              </a:defRPr>
            </a:pPr>
            <a:endParaRPr lang="en-US"/>
          </a:p>
        </c:txPr>
        <c:crossAx val="60994304"/>
        <c:crosses val="autoZero"/>
        <c:auto val="1"/>
        <c:lblAlgn val="ctr"/>
        <c:lblOffset val="100"/>
      </c:catAx>
      <c:valAx>
        <c:axId val="60994304"/>
        <c:scaling>
          <c:orientation val="minMax"/>
        </c:scaling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chemeClr val="bg1"/>
                    </a:solidFill>
                    <a:latin typeface="Century Gothic" pitchFamily="34" charset="0"/>
                  </a:defRPr>
                </a:pPr>
                <a:r>
                  <a:rPr lang="en-US" sz="1400" dirty="0">
                    <a:solidFill>
                      <a:schemeClr val="bg1"/>
                    </a:solidFill>
                    <a:latin typeface="Century Gothic" pitchFamily="34" charset="0"/>
                  </a:rPr>
                  <a:t>Hours Per Meeting</a:t>
                </a:r>
              </a:p>
            </c:rich>
          </c:tx>
          <c:layout>
            <c:manualLayout>
              <c:xMode val="edge"/>
              <c:yMode val="edge"/>
              <c:x val="2.4590166579554082E-2"/>
              <c:y val="0.14560691277226762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  <a:latin typeface="Century Gothic" pitchFamily="34" charset="0"/>
              </a:defRPr>
            </a:pPr>
            <a:endParaRPr lang="en-US"/>
          </a:p>
        </c:txPr>
        <c:crossAx val="60988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289183048189078"/>
          <c:y val="0.1049799289794658"/>
          <c:w val="0.3538380828963989"/>
          <c:h val="9.0524082216995747E-2"/>
        </c:manualLayout>
      </c:layout>
      <c:spPr>
        <a:noFill/>
        <a:ln>
          <a:noFill/>
        </a:ln>
      </c:spPr>
      <c:txPr>
        <a:bodyPr/>
        <a:lstStyle/>
        <a:p>
          <a:pPr>
            <a:defRPr sz="1600">
              <a:solidFill>
                <a:schemeClr val="bg1"/>
              </a:solidFill>
              <a:latin typeface="Century Gothic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4679053066316106E-2"/>
          <c:y val="4.5015360295872095E-2"/>
          <c:w val="0.92019348425422798"/>
          <c:h val="0.36151425674063481"/>
        </c:manualLayout>
      </c:layout>
      <c:barChart>
        <c:barDir val="col"/>
        <c:grouping val="clustered"/>
        <c:ser>
          <c:idx val="0"/>
          <c:order val="0"/>
          <c:dPt>
            <c:idx val="25"/>
            <c:spPr>
              <a:solidFill>
                <a:srgbClr val="FFC000"/>
              </a:solidFill>
            </c:spPr>
          </c:dPt>
          <c:dLbls>
            <c:dLbl>
              <c:idx val="20"/>
              <c:layout>
                <c:manualLayout>
                  <c:x val="1.0357695789575635E-16"/>
                  <c:y val="0"/>
                </c:manualLayout>
              </c:layout>
              <c:showVal val="1"/>
            </c:dLbl>
            <c:numFmt formatCode="#,##0.0" sourceLinked="0"/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Summary!$B$4:$B$29</c:f>
              <c:strCache>
                <c:ptCount val="26"/>
                <c:pt idx="0">
                  <c:v>Administrative</c:v>
                </c:pt>
                <c:pt idx="1">
                  <c:v>Ag/Extension</c:v>
                </c:pt>
                <c:pt idx="2">
                  <c:v>ADRC</c:v>
                </c:pt>
                <c:pt idx="3">
                  <c:v>ADRC-Regional</c:v>
                </c:pt>
                <c:pt idx="4">
                  <c:v>Board of Health</c:v>
                </c:pt>
                <c:pt idx="5">
                  <c:v>COP</c:v>
                </c:pt>
                <c:pt idx="6">
                  <c:v>Economic, Tourism &amp; Resource</c:v>
                </c:pt>
                <c:pt idx="7">
                  <c:v>Emergency Government</c:v>
                </c:pt>
                <c:pt idx="8">
                  <c:v>Executive</c:v>
                </c:pt>
                <c:pt idx="9">
                  <c:v>Highway/DMATS</c:v>
                </c:pt>
                <c:pt idx="10">
                  <c:v>Land &amp; Water Conservation</c:v>
                </c:pt>
                <c:pt idx="11">
                  <c:v>Land Information</c:v>
                </c:pt>
                <c:pt idx="12">
                  <c:v>Law Enforcement</c:v>
                </c:pt>
                <c:pt idx="13">
                  <c:v>Local Emergency Planning Committee</c:v>
                </c:pt>
                <c:pt idx="14">
                  <c:v>Orchard Manor/County Farm</c:v>
                </c:pt>
                <c:pt idx="15">
                  <c:v>Park Commission</c:v>
                </c:pt>
                <c:pt idx="16">
                  <c:v>Planning &amp; Zoning</c:v>
                </c:pt>
                <c:pt idx="17">
                  <c:v>Public Property &amp; Technology</c:v>
                </c:pt>
                <c:pt idx="18">
                  <c:v>Social Services Board</c:v>
                </c:pt>
                <c:pt idx="19">
                  <c:v>SWCAP</c:v>
                </c:pt>
                <c:pt idx="20">
                  <c:v>SW Library System</c:v>
                </c:pt>
                <c:pt idx="21">
                  <c:v>Traffic Safety Commission</c:v>
                </c:pt>
                <c:pt idx="22">
                  <c:v>Unified Community Services Board</c:v>
                </c:pt>
                <c:pt idx="23">
                  <c:v>Veterans</c:v>
                </c:pt>
                <c:pt idx="24">
                  <c:v>Wisconsin River Rail Transit Commission</c:v>
                </c:pt>
                <c:pt idx="25">
                  <c:v>Average</c:v>
                </c:pt>
              </c:strCache>
            </c:strRef>
          </c:cat>
          <c:val>
            <c:numRef>
              <c:f>Summary!$J$4:$J$29</c:f>
              <c:numCache>
                <c:formatCode>0.00</c:formatCode>
                <c:ptCount val="26"/>
                <c:pt idx="0">
                  <c:v>3.5714285714285707</c:v>
                </c:pt>
                <c:pt idx="1">
                  <c:v>3.5833333333333401</c:v>
                </c:pt>
                <c:pt idx="2">
                  <c:v>4</c:v>
                </c:pt>
                <c:pt idx="3">
                  <c:v>5</c:v>
                </c:pt>
                <c:pt idx="4">
                  <c:v>3.8</c:v>
                </c:pt>
                <c:pt idx="5">
                  <c:v>4</c:v>
                </c:pt>
                <c:pt idx="6">
                  <c:v>3.6</c:v>
                </c:pt>
                <c:pt idx="7">
                  <c:v>3.1428571428571432</c:v>
                </c:pt>
                <c:pt idx="8">
                  <c:v>4.1428571428571415</c:v>
                </c:pt>
                <c:pt idx="9">
                  <c:v>3.8</c:v>
                </c:pt>
                <c:pt idx="10">
                  <c:v>4.3</c:v>
                </c:pt>
                <c:pt idx="11">
                  <c:v>4</c:v>
                </c:pt>
                <c:pt idx="12">
                  <c:v>3.6428571428571432</c:v>
                </c:pt>
                <c:pt idx="13">
                  <c:v>4</c:v>
                </c:pt>
                <c:pt idx="14">
                  <c:v>3.6</c:v>
                </c:pt>
                <c:pt idx="15">
                  <c:v>3.6</c:v>
                </c:pt>
                <c:pt idx="16">
                  <c:v>3.3333333333333335</c:v>
                </c:pt>
                <c:pt idx="17">
                  <c:v>3.8571428571428572</c:v>
                </c:pt>
                <c:pt idx="18">
                  <c:v>3.1428571428571432</c:v>
                </c:pt>
                <c:pt idx="19">
                  <c:v>4.5</c:v>
                </c:pt>
                <c:pt idx="20">
                  <c:v>5</c:v>
                </c:pt>
                <c:pt idx="21">
                  <c:v>4</c:v>
                </c:pt>
                <c:pt idx="22">
                  <c:v>4</c:v>
                </c:pt>
                <c:pt idx="23">
                  <c:v>4.5</c:v>
                </c:pt>
                <c:pt idx="24">
                  <c:v>4.666666666666667</c:v>
                </c:pt>
                <c:pt idx="25">
                  <c:v>3.9513333333333338</c:v>
                </c:pt>
              </c:numCache>
            </c:numRef>
          </c:val>
        </c:ser>
        <c:axId val="61310848"/>
        <c:axId val="61312384"/>
      </c:barChart>
      <c:catAx>
        <c:axId val="61310848"/>
        <c:scaling>
          <c:orientation val="minMax"/>
        </c:scaling>
        <c:axPos val="b"/>
        <c:numFmt formatCode="0.0%" sourceLinked="1"/>
        <c:majorTickMark val="none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1312384"/>
        <c:crossesAt val="0"/>
        <c:auto val="1"/>
        <c:lblAlgn val="ctr"/>
        <c:lblOffset val="100"/>
        <c:tickMarkSkip val="1"/>
      </c:catAx>
      <c:valAx>
        <c:axId val="61312384"/>
        <c:scaling>
          <c:orientation val="minMax"/>
          <c:max val="5"/>
          <c:min val="0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minorGridlines>
          <c:spPr>
            <a:ln>
              <a:noFill/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Productivity (1=lowest; 5=highest)</a:t>
                </a:r>
              </a:p>
            </c:rich>
          </c:tx>
          <c:layout>
            <c:manualLayout>
              <c:xMode val="edge"/>
              <c:yMode val="edge"/>
              <c:x val="1.3598469682815096E-2"/>
              <c:y val="7.342445120496302E-2"/>
            </c:manualLayout>
          </c:layout>
        </c:title>
        <c:numFmt formatCode="0" sourceLinked="0"/>
        <c:tickLblPos val="none"/>
        <c:crossAx val="61310848"/>
        <c:crosses val="autoZero"/>
        <c:crossBetween val="between"/>
        <c:majorUnit val="1"/>
        <c:minorUnit val="0.25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5666185736263381E-2"/>
          <c:y val="0.11157398009778598"/>
          <c:w val="0.91020951890759361"/>
          <c:h val="0.63130802457624768"/>
        </c:manualLayout>
      </c:layout>
      <c:barChart>
        <c:barDir val="col"/>
        <c:grouping val="clustered"/>
        <c:ser>
          <c:idx val="0"/>
          <c:order val="0"/>
          <c:tx>
            <c:v>Number of Committees</c:v>
          </c:tx>
          <c:dPt>
            <c:idx val="17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numRef>
              <c:f>Summary!$A$53:$A$69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</c:numCache>
            </c:numRef>
          </c:cat>
          <c:val>
            <c:numRef>
              <c:f>Summary!$C$53:$C$70</c:f>
              <c:numCache>
                <c:formatCode>0</c:formatCode>
                <c:ptCount val="18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9</c:v>
                </c:pt>
                <c:pt idx="11">
                  <c:v>5</c:v>
                </c:pt>
                <c:pt idx="12">
                  <c:v>7</c:v>
                </c:pt>
                <c:pt idx="13">
                  <c:v>7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6.1764705882352855</c:v>
                </c:pt>
              </c:numCache>
            </c:numRef>
          </c:val>
        </c:ser>
        <c:axId val="61518208"/>
        <c:axId val="61520128"/>
      </c:barChart>
      <c:catAx>
        <c:axId val="61518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Supervisor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1520128"/>
        <c:crosses val="autoZero"/>
        <c:auto val="1"/>
        <c:lblAlgn val="ctr"/>
        <c:lblOffset val="100"/>
      </c:catAx>
      <c:valAx>
        <c:axId val="61520128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Number of Committees</a:t>
                </a:r>
              </a:p>
            </c:rich>
          </c:tx>
          <c:layout>
            <c:manualLayout>
              <c:xMode val="edge"/>
              <c:yMode val="edge"/>
              <c:x val="2.0482563779812689E-2"/>
              <c:y val="0.14190524551376824"/>
            </c:manualLayout>
          </c:layout>
        </c:title>
        <c:numFmt formatCode="0" sourceLinked="1"/>
        <c:tickLblPos val="none"/>
        <c:crossAx val="61518208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7932640592057154E-2"/>
          <c:y val="3.1059331753880481E-2"/>
          <c:w val="0.92704003700357296"/>
          <c:h val="0.75124157742182018"/>
        </c:manualLayout>
      </c:layout>
      <c:barChart>
        <c:barDir val="col"/>
        <c:grouping val="clustered"/>
        <c:ser>
          <c:idx val="0"/>
          <c:order val="0"/>
          <c:tx>
            <c:v>Service Hours Per Year</c:v>
          </c:tx>
          <c:dPt>
            <c:idx val="17"/>
            <c:spPr>
              <a:solidFill>
                <a:srgbClr val="FFC000"/>
              </a:solidFill>
            </c:spPr>
          </c:dPt>
          <c:dLbls>
            <c:dLbl>
              <c:idx val="17"/>
              <c:layout>
                <c:manualLayout>
                  <c:x val="-5.8187040144572089E-3"/>
                  <c:y val="0"/>
                </c:manualLayout>
              </c:layout>
              <c:numFmt formatCode="0.0" sourceLinked="0"/>
              <c:spPr/>
              <c:txPr>
                <a:bodyPr rot="-5400000" vert="horz"/>
                <a:lstStyle/>
                <a:p>
                  <a:pPr>
                    <a:defRPr sz="1400"/>
                  </a:pPr>
                  <a:endParaRPr lang="en-US"/>
                </a:p>
              </c:txPr>
              <c:showVal val="1"/>
            </c:dLbl>
            <c:numFmt formatCode="#,##0.0" sourceLinked="0"/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numRef>
              <c:f>Summary!$A$53:$A$69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</c:numCache>
            </c:numRef>
          </c:cat>
          <c:val>
            <c:numRef>
              <c:f>Summary!$H$53:$H$70</c:f>
              <c:numCache>
                <c:formatCode>0.00</c:formatCode>
                <c:ptCount val="18"/>
                <c:pt idx="0">
                  <c:v>779</c:v>
                </c:pt>
                <c:pt idx="1">
                  <c:v>282</c:v>
                </c:pt>
                <c:pt idx="2">
                  <c:v>291.5</c:v>
                </c:pt>
                <c:pt idx="3">
                  <c:v>240</c:v>
                </c:pt>
                <c:pt idx="4">
                  <c:v>406.5</c:v>
                </c:pt>
                <c:pt idx="5">
                  <c:v>354</c:v>
                </c:pt>
                <c:pt idx="6">
                  <c:v>178</c:v>
                </c:pt>
                <c:pt idx="7">
                  <c:v>464.54999999999995</c:v>
                </c:pt>
                <c:pt idx="8">
                  <c:v>304.5</c:v>
                </c:pt>
                <c:pt idx="9">
                  <c:v>206.5</c:v>
                </c:pt>
                <c:pt idx="10">
                  <c:v>315.5</c:v>
                </c:pt>
                <c:pt idx="11">
                  <c:v>123</c:v>
                </c:pt>
                <c:pt idx="12">
                  <c:v>182</c:v>
                </c:pt>
                <c:pt idx="13">
                  <c:v>330</c:v>
                </c:pt>
                <c:pt idx="14">
                  <c:v>185.25</c:v>
                </c:pt>
                <c:pt idx="15">
                  <c:v>262.5</c:v>
                </c:pt>
                <c:pt idx="16">
                  <c:v>302.5</c:v>
                </c:pt>
                <c:pt idx="17">
                  <c:v>306.31176470588224</c:v>
                </c:pt>
              </c:numCache>
            </c:numRef>
          </c:val>
        </c:ser>
        <c:axId val="61760256"/>
        <c:axId val="61762176"/>
      </c:barChart>
      <c:catAx>
        <c:axId val="617602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Supervisor</a:t>
                </a:r>
              </a:p>
            </c:rich>
          </c:tx>
          <c:layout/>
        </c:title>
        <c:numFmt formatCode="@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1762176"/>
        <c:crosses val="autoZero"/>
        <c:auto val="1"/>
        <c:lblAlgn val="ctr"/>
        <c:lblOffset val="100"/>
      </c:catAx>
      <c:valAx>
        <c:axId val="61762176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Hours of Service Time Per Year</a:t>
                </a:r>
              </a:p>
            </c:rich>
          </c:tx>
          <c:layout>
            <c:manualLayout>
              <c:xMode val="edge"/>
              <c:yMode val="edge"/>
              <c:x val="1.5351533927111577E-2"/>
              <c:y val="0.16428848457872877"/>
            </c:manualLayout>
          </c:layout>
        </c:title>
        <c:numFmt formatCode="#,##0.0" sourceLinked="0"/>
        <c:tickLblPos val="none"/>
        <c:crossAx val="61760256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5966134764127926E-2"/>
          <c:y val="0.13636363636363635"/>
          <c:w val="0.9378096764453131"/>
          <c:h val="0.37912565616797939"/>
        </c:manualLayout>
      </c:layout>
      <c:barChart>
        <c:barDir val="col"/>
        <c:grouping val="clustered"/>
        <c:ser>
          <c:idx val="0"/>
          <c:order val="0"/>
          <c:tx>
            <c:strRef>
              <c:f>Summary!$B$4:$B$30</c:f>
              <c:strCache>
                <c:ptCount val="1"/>
                <c:pt idx="0">
                  <c:v>Administrative Ag/Extension ADRC ADRC-Regional Board of Health COP Economic, Tourism &amp; Resource Emergency Government Executive Highway/DMATS Land &amp; Water Conservation Land Information Law Enforcement Local Emergency Planning Committee Orchard Manor/County</c:v>
                </c:pt>
              </c:strCache>
            </c:strRef>
          </c:tx>
          <c:dPt>
            <c:idx val="25"/>
            <c:spPr>
              <a:solidFill>
                <a:srgbClr val="FFC000"/>
              </a:solidFill>
            </c:spPr>
          </c:dPt>
          <c:dPt>
            <c:idx val="26"/>
            <c:spPr>
              <a:solidFill>
                <a:srgbClr val="92D050"/>
              </a:solidFill>
            </c:spPr>
          </c:dPt>
          <c:dLbls>
            <c:dLbl>
              <c:idx val="26"/>
              <c:layout>
                <c:manualLayout>
                  <c:x val="-7.3747474043620838E-3"/>
                  <c:y val="-1.949379041034506E-2"/>
                </c:manualLayout>
              </c:layout>
              <c:numFmt formatCode="#,##0.0" sourceLinked="0"/>
              <c:spPr/>
              <c:txPr>
                <a:bodyPr rot="0" vert="horz"/>
                <a:lstStyle/>
                <a:p>
                  <a:pPr>
                    <a:defRPr sz="2000" b="1"/>
                  </a:pPr>
                  <a:endParaRPr lang="en-US"/>
                </a:p>
              </c:txPr>
              <c:showVal val="1"/>
            </c:dLbl>
            <c:numFmt formatCode="#,##0.0" sourceLinked="0"/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Summary!$B$4:$B$30</c:f>
              <c:strCache>
                <c:ptCount val="27"/>
                <c:pt idx="0">
                  <c:v>Administrative</c:v>
                </c:pt>
                <c:pt idx="1">
                  <c:v>Ag/Extension</c:v>
                </c:pt>
                <c:pt idx="2">
                  <c:v>ADRC</c:v>
                </c:pt>
                <c:pt idx="3">
                  <c:v>ADRC-Regional</c:v>
                </c:pt>
                <c:pt idx="4">
                  <c:v>Board of Health</c:v>
                </c:pt>
                <c:pt idx="5">
                  <c:v>COP</c:v>
                </c:pt>
                <c:pt idx="6">
                  <c:v>Economic, Tourism &amp; Resource</c:v>
                </c:pt>
                <c:pt idx="7">
                  <c:v>Emergency Government</c:v>
                </c:pt>
                <c:pt idx="8">
                  <c:v>Executive</c:v>
                </c:pt>
                <c:pt idx="9">
                  <c:v>Highway/DMATS</c:v>
                </c:pt>
                <c:pt idx="10">
                  <c:v>Land &amp; Water Conservation</c:v>
                </c:pt>
                <c:pt idx="11">
                  <c:v>Land Information</c:v>
                </c:pt>
                <c:pt idx="12">
                  <c:v>Law Enforcement</c:v>
                </c:pt>
                <c:pt idx="13">
                  <c:v>Local Emergency Planning Committee</c:v>
                </c:pt>
                <c:pt idx="14">
                  <c:v>Orchard Manor/County Farm</c:v>
                </c:pt>
                <c:pt idx="15">
                  <c:v>Park Commission</c:v>
                </c:pt>
                <c:pt idx="16">
                  <c:v>Planning &amp; Zoning</c:v>
                </c:pt>
                <c:pt idx="17">
                  <c:v>Public Property &amp; Technology</c:v>
                </c:pt>
                <c:pt idx="18">
                  <c:v>Social Services Board</c:v>
                </c:pt>
                <c:pt idx="19">
                  <c:v>SWCAP</c:v>
                </c:pt>
                <c:pt idx="20">
                  <c:v>SW Library System</c:v>
                </c:pt>
                <c:pt idx="21">
                  <c:v>Traffic Safety Commission</c:v>
                </c:pt>
                <c:pt idx="22">
                  <c:v>Unified Community Services Board</c:v>
                </c:pt>
                <c:pt idx="23">
                  <c:v>Veterans</c:v>
                </c:pt>
                <c:pt idx="24">
                  <c:v>Wisconsin River Rail Transit Commission</c:v>
                </c:pt>
                <c:pt idx="25">
                  <c:v>Average</c:v>
                </c:pt>
                <c:pt idx="26">
                  <c:v>totals</c:v>
                </c:pt>
              </c:strCache>
            </c:strRef>
          </c:cat>
          <c:val>
            <c:numRef>
              <c:f>Summary!$H$4:$H$30</c:f>
              <c:numCache>
                <c:formatCode>0.0</c:formatCode>
                <c:ptCount val="27"/>
                <c:pt idx="0">
                  <c:v>162.49690476190472</c:v>
                </c:pt>
                <c:pt idx="1">
                  <c:v>1107.2666666666685</c:v>
                </c:pt>
                <c:pt idx="2">
                  <c:v>138</c:v>
                </c:pt>
                <c:pt idx="3">
                  <c:v>36</c:v>
                </c:pt>
                <c:pt idx="4">
                  <c:v>124.69999999999999</c:v>
                </c:pt>
                <c:pt idx="5">
                  <c:v>12</c:v>
                </c:pt>
                <c:pt idx="6">
                  <c:v>288</c:v>
                </c:pt>
                <c:pt idx="7">
                  <c:v>150.96</c:v>
                </c:pt>
                <c:pt idx="8">
                  <c:v>526.57142857142867</c:v>
                </c:pt>
                <c:pt idx="9">
                  <c:v>269.7999999999995</c:v>
                </c:pt>
                <c:pt idx="10">
                  <c:v>343.2833333333333</c:v>
                </c:pt>
                <c:pt idx="11">
                  <c:v>12</c:v>
                </c:pt>
                <c:pt idx="12">
                  <c:v>209.04</c:v>
                </c:pt>
                <c:pt idx="13">
                  <c:v>6</c:v>
                </c:pt>
                <c:pt idx="14">
                  <c:v>191.73499999999999</c:v>
                </c:pt>
                <c:pt idx="15">
                  <c:v>113.57499999999999</c:v>
                </c:pt>
                <c:pt idx="16">
                  <c:v>198.375</c:v>
                </c:pt>
                <c:pt idx="17">
                  <c:v>379.42857142857054</c:v>
                </c:pt>
                <c:pt idx="18">
                  <c:v>231.42857142857142</c:v>
                </c:pt>
                <c:pt idx="19">
                  <c:v>54</c:v>
                </c:pt>
                <c:pt idx="20">
                  <c:v>6</c:v>
                </c:pt>
                <c:pt idx="21">
                  <c:v>8</c:v>
                </c:pt>
                <c:pt idx="22">
                  <c:v>78</c:v>
                </c:pt>
                <c:pt idx="23">
                  <c:v>18.75</c:v>
                </c:pt>
                <c:pt idx="24">
                  <c:v>79.333333333333258</c:v>
                </c:pt>
                <c:pt idx="25">
                  <c:v>189.78975238095217</c:v>
                </c:pt>
                <c:pt idx="26">
                  <c:v>4744.7438095238094</c:v>
                </c:pt>
              </c:numCache>
            </c:numRef>
          </c:val>
        </c:ser>
        <c:axId val="61907712"/>
        <c:axId val="61909248"/>
      </c:barChart>
      <c:catAx>
        <c:axId val="6190771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1909248"/>
        <c:crosses val="autoZero"/>
        <c:auto val="1"/>
        <c:lblAlgn val="ctr"/>
        <c:lblOffset val="100"/>
      </c:catAx>
      <c:valAx>
        <c:axId val="61909248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Hours</a:t>
                </a:r>
              </a:p>
            </c:rich>
          </c:tx>
          <c:layout>
            <c:manualLayout>
              <c:xMode val="edge"/>
              <c:yMode val="edge"/>
              <c:x val="0"/>
              <c:y val="0.28169883490173475"/>
            </c:manualLayout>
          </c:layout>
        </c:title>
        <c:numFmt formatCode="0.0" sourceLinked="1"/>
        <c:tickLblPos val="none"/>
        <c:crossAx val="61907712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7693069086703139E-2"/>
          <c:y val="4.7161526684164456E-2"/>
          <c:w val="0.91677020774945495"/>
          <c:h val="0.70246801181102358"/>
        </c:manualLayout>
      </c:layout>
      <c:lineChart>
        <c:grouping val="standard"/>
        <c:ser>
          <c:idx val="0"/>
          <c:order val="0"/>
          <c:marker>
            <c:symbol val="none"/>
          </c:marker>
          <c:dLbls>
            <c:dLbl>
              <c:idx val="3"/>
              <c:spPr/>
              <c:txPr>
                <a:bodyPr rot="0" vert="horz"/>
                <a:lstStyle/>
                <a:p>
                  <a:pPr>
                    <a:defRPr sz="1200"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</c:dLbl>
            <c:dLbl>
              <c:idx val="10"/>
              <c:spPr/>
              <c:txPr>
                <a:bodyPr rot="0" vert="horz"/>
                <a:lstStyle/>
                <a:p>
                  <a:pPr>
                    <a:defRPr sz="1200"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</c:dLbl>
            <c:txPr>
              <a:bodyPr rot="0" vert="horz"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Val val="1"/>
          </c:dLbls>
          <c:cat>
            <c:numRef>
              <c:f>'more data'!$A$1:$A$16</c:f>
              <c:numCache>
                <c:formatCode>0</c:formatCode>
                <c:ptCount val="16"/>
                <c:pt idx="0">
                  <c:v>11</c:v>
                </c:pt>
                <c:pt idx="1">
                  <c:v>13</c:v>
                </c:pt>
                <c:pt idx="2">
                  <c:v>15</c:v>
                </c:pt>
                <c:pt idx="3">
                  <c:v>17</c:v>
                </c:pt>
                <c:pt idx="4">
                  <c:v>19</c:v>
                </c:pt>
                <c:pt idx="5">
                  <c:v>21</c:v>
                </c:pt>
                <c:pt idx="6">
                  <c:v>23</c:v>
                </c:pt>
                <c:pt idx="7">
                  <c:v>25</c:v>
                </c:pt>
                <c:pt idx="8">
                  <c:v>27</c:v>
                </c:pt>
                <c:pt idx="9">
                  <c:v>29</c:v>
                </c:pt>
                <c:pt idx="10">
                  <c:v>31</c:v>
                </c:pt>
                <c:pt idx="11">
                  <c:v>33</c:v>
                </c:pt>
                <c:pt idx="12">
                  <c:v>35</c:v>
                </c:pt>
                <c:pt idx="13">
                  <c:v>37</c:v>
                </c:pt>
                <c:pt idx="14">
                  <c:v>39</c:v>
                </c:pt>
                <c:pt idx="15">
                  <c:v>41</c:v>
                </c:pt>
              </c:numCache>
            </c:numRef>
          </c:cat>
          <c:val>
            <c:numRef>
              <c:f>'more data'!$B$1:$B$16</c:f>
              <c:numCache>
                <c:formatCode>0.0</c:formatCode>
                <c:ptCount val="16"/>
                <c:pt idx="0">
                  <c:v>461.34034632034792</c:v>
                </c:pt>
                <c:pt idx="1">
                  <c:v>394.98029304029114</c:v>
                </c:pt>
                <c:pt idx="2">
                  <c:v>346.31625396825217</c:v>
                </c:pt>
                <c:pt idx="3">
                  <c:v>309.10257703081231</c:v>
                </c:pt>
                <c:pt idx="4">
                  <c:v>279.72335839598827</c:v>
                </c:pt>
                <c:pt idx="5">
                  <c:v>255.94018140589569</c:v>
                </c:pt>
                <c:pt idx="6">
                  <c:v>236.29320910973078</c:v>
                </c:pt>
                <c:pt idx="7">
                  <c:v>219.7897523809518</c:v>
                </c:pt>
                <c:pt idx="8">
                  <c:v>205.73125220458491</c:v>
                </c:pt>
                <c:pt idx="9">
                  <c:v>193.61185550082021</c:v>
                </c:pt>
                <c:pt idx="10">
                  <c:v>183.05625192012278</c:v>
                </c:pt>
                <c:pt idx="11">
                  <c:v>173.78011544011542</c:v>
                </c:pt>
                <c:pt idx="12">
                  <c:v>165.56410884353741</c:v>
                </c:pt>
                <c:pt idx="13">
                  <c:v>158.23631917631917</c:v>
                </c:pt>
                <c:pt idx="14">
                  <c:v>151.66009768009769</c:v>
                </c:pt>
                <c:pt idx="15">
                  <c:v>145.72545876887338</c:v>
                </c:pt>
              </c:numCache>
            </c:numRef>
          </c:val>
        </c:ser>
        <c:marker val="1"/>
        <c:axId val="61920000"/>
        <c:axId val="61833216"/>
      </c:lineChart>
      <c:catAx>
        <c:axId val="61920000"/>
        <c:scaling>
          <c:orientation val="minMax"/>
        </c:scaling>
        <c:axPos val="b"/>
        <c:minorGridlines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Number of County Board Supervisors</a:t>
                </a:r>
              </a:p>
            </c:rich>
          </c:tx>
          <c:layout>
            <c:manualLayout>
              <c:xMode val="edge"/>
              <c:yMode val="edge"/>
              <c:x val="0.31393567329507727"/>
              <c:y val="0.91295138888888894"/>
            </c:manualLayout>
          </c:layout>
        </c:title>
        <c:numFmt formatCode="0" sourceLinked="1"/>
        <c:majorTickMark val="none"/>
        <c:minorTickMark val="cross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1833216"/>
        <c:crosses val="autoZero"/>
        <c:auto val="1"/>
        <c:lblAlgn val="ctr"/>
        <c:lblOffset val="100"/>
      </c:catAx>
      <c:valAx>
        <c:axId val="61833216"/>
        <c:scaling>
          <c:orientation val="minMax"/>
        </c:scaling>
        <c:delete val="1"/>
        <c:axPos val="l"/>
        <c:majorGridlines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Number of Annual Service Hours</a:t>
                </a:r>
              </a:p>
            </c:rich>
          </c:tx>
          <c:layout>
            <c:manualLayout>
              <c:xMode val="edge"/>
              <c:yMode val="edge"/>
              <c:x val="2.4994661684238591E-2"/>
              <c:y val="0.12361220472440961"/>
            </c:manualLayout>
          </c:layout>
        </c:title>
        <c:numFmt formatCode="0.0" sourceLinked="1"/>
        <c:tickLblPos val="none"/>
        <c:crossAx val="61920000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1752510744476112E-2"/>
          <c:y val="0.16422914562180979"/>
          <c:w val="0.93019576441428664"/>
          <c:h val="0.48620419947506582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0"/>
            <c:spPr>
              <a:solidFill>
                <a:srgbClr val="92D050"/>
              </a:solidFill>
            </c:spPr>
          </c:dPt>
          <c:dPt>
            <c:idx val="18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1"/>
            <c:spPr>
              <a:solidFill>
                <a:srgbClr val="FFC000"/>
              </a:solidFill>
            </c:spPr>
          </c:dPt>
          <c:dLbls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Population!$B$1:$B$22</c:f>
              <c:strCache>
                <c:ptCount val="22"/>
                <c:pt idx="0">
                  <c:v>Oconto</c:v>
                </c:pt>
                <c:pt idx="1">
                  <c:v>Pierce</c:v>
                </c:pt>
                <c:pt idx="2">
                  <c:v>Shawano</c:v>
                </c:pt>
                <c:pt idx="3">
                  <c:v>Dunn (CA)</c:v>
                </c:pt>
                <c:pt idx="4">
                  <c:v>Douglas (CA)</c:v>
                </c:pt>
                <c:pt idx="5">
                  <c:v>Monroe (CA)</c:v>
                </c:pt>
                <c:pt idx="6">
                  <c:v>Marinette (CA)</c:v>
                </c:pt>
                <c:pt idx="7">
                  <c:v>Polk (CA)</c:v>
                </c:pt>
                <c:pt idx="8">
                  <c:v>Calumet (CA)</c:v>
                </c:pt>
                <c:pt idx="9">
                  <c:v>Barron (CA)</c:v>
                </c:pt>
                <c:pt idx="10">
                  <c:v>Grant</c:v>
                </c:pt>
                <c:pt idx="11">
                  <c:v>Waupaca</c:v>
                </c:pt>
                <c:pt idx="12">
                  <c:v>Columbia</c:v>
                </c:pt>
                <c:pt idx="13">
                  <c:v>Sauk</c:v>
                </c:pt>
                <c:pt idx="14">
                  <c:v>Chippewa</c:v>
                </c:pt>
                <c:pt idx="15">
                  <c:v>Portage</c:v>
                </c:pt>
                <c:pt idx="16">
                  <c:v>Wood</c:v>
                </c:pt>
                <c:pt idx="17">
                  <c:v>St. Croix</c:v>
                </c:pt>
                <c:pt idx="18">
                  <c:v>Jefferson (CA)</c:v>
                </c:pt>
                <c:pt idx="19">
                  <c:v>Manitowoc</c:v>
                </c:pt>
                <c:pt idx="20">
                  <c:v>Ozaukee (CA)</c:v>
                </c:pt>
                <c:pt idx="21">
                  <c:v>Average</c:v>
                </c:pt>
              </c:strCache>
            </c:strRef>
          </c:cat>
          <c:val>
            <c:numRef>
              <c:f>Population!$A$1:$A$22</c:f>
              <c:numCache>
                <c:formatCode>#,##0_);\(#,##0\)</c:formatCode>
                <c:ptCount val="22"/>
                <c:pt idx="0">
                  <c:v>39567</c:v>
                </c:pt>
                <c:pt idx="1">
                  <c:v>40776</c:v>
                </c:pt>
                <c:pt idx="2">
                  <c:v>42752</c:v>
                </c:pt>
                <c:pt idx="3">
                  <c:v>43992</c:v>
                </c:pt>
                <c:pt idx="4">
                  <c:v>44710</c:v>
                </c:pt>
                <c:pt idx="5">
                  <c:v>44791</c:v>
                </c:pt>
                <c:pt idx="6">
                  <c:v>45188</c:v>
                </c:pt>
                <c:pt idx="7">
                  <c:v>46171</c:v>
                </c:pt>
                <c:pt idx="8">
                  <c:v>46958</c:v>
                </c:pt>
                <c:pt idx="9">
                  <c:v>48399</c:v>
                </c:pt>
                <c:pt idx="10">
                  <c:v>51780</c:v>
                </c:pt>
                <c:pt idx="11">
                  <c:v>54500</c:v>
                </c:pt>
                <c:pt idx="12">
                  <c:v>56549</c:v>
                </c:pt>
                <c:pt idx="13">
                  <c:v>61481</c:v>
                </c:pt>
                <c:pt idx="14">
                  <c:v>62600</c:v>
                </c:pt>
                <c:pt idx="15">
                  <c:v>71242</c:v>
                </c:pt>
                <c:pt idx="16">
                  <c:v>77123</c:v>
                </c:pt>
                <c:pt idx="17">
                  <c:v>79919</c:v>
                </c:pt>
                <c:pt idx="18">
                  <c:v>81362</c:v>
                </c:pt>
                <c:pt idx="19">
                  <c:v>85074</c:v>
                </c:pt>
                <c:pt idx="20">
                  <c:v>87447</c:v>
                </c:pt>
                <c:pt idx="21" formatCode="#,##0">
                  <c:v>57732.428571428769</c:v>
                </c:pt>
              </c:numCache>
            </c:numRef>
          </c:val>
        </c:ser>
        <c:axId val="62001920"/>
        <c:axId val="62003840"/>
      </c:barChart>
      <c:catAx>
        <c:axId val="62001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Counties</a:t>
                </a:r>
                <a:endParaRPr lang="en-US" sz="1400" dirty="0"/>
              </a:p>
            </c:rich>
          </c:tx>
          <c:layout/>
        </c:title>
        <c:numFmt formatCode="#,##0_);\(#,##0\)" sourceLinked="1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62003840"/>
        <c:crosses val="autoZero"/>
        <c:auto val="1"/>
        <c:lblAlgn val="ctr"/>
        <c:lblOffset val="100"/>
      </c:catAx>
      <c:valAx>
        <c:axId val="62003840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Population</a:t>
                </a:r>
              </a:p>
            </c:rich>
          </c:tx>
          <c:layout>
            <c:manualLayout>
              <c:xMode val="edge"/>
              <c:yMode val="edge"/>
              <c:x val="7.8222869835644273E-3"/>
              <c:y val="0.2914855643044631"/>
            </c:manualLayout>
          </c:layout>
        </c:title>
        <c:numFmt formatCode="#,##0_);\(#,##0\)" sourceLinked="1"/>
        <c:tickLblPos val="none"/>
        <c:crossAx val="62001920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  <a:latin typeface="Century Gothic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8481473236347105E-2"/>
          <c:y val="5.8878965268775375E-2"/>
          <c:w val="0.89346686596334468"/>
          <c:h val="0.52655434957637048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0"/>
            <c:spPr>
              <a:solidFill>
                <a:srgbClr val="92D050"/>
              </a:solidFill>
            </c:spPr>
          </c:dPt>
          <c:dPt>
            <c:idx val="18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1"/>
            <c:spPr>
              <a:solidFill>
                <a:srgbClr val="FFC000"/>
              </a:solidFill>
            </c:spPr>
          </c:dPt>
          <c:dLbls>
            <c:txPr>
              <a:bodyPr rot="0" vert="horz"/>
              <a:lstStyle/>
              <a:p>
                <a:pPr>
                  <a:defRPr sz="1400">
                    <a:latin typeface="Century Gothic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Population!$B$1:$B$22</c:f>
              <c:strCache>
                <c:ptCount val="22"/>
                <c:pt idx="0">
                  <c:v>Oconto</c:v>
                </c:pt>
                <c:pt idx="1">
                  <c:v>Pierce</c:v>
                </c:pt>
                <c:pt idx="2">
                  <c:v>Shawano</c:v>
                </c:pt>
                <c:pt idx="3">
                  <c:v>Dunn (CA)</c:v>
                </c:pt>
                <c:pt idx="4">
                  <c:v>Douglas (CA)</c:v>
                </c:pt>
                <c:pt idx="5">
                  <c:v>Monroe (CA)</c:v>
                </c:pt>
                <c:pt idx="6">
                  <c:v>Marinette (CA)</c:v>
                </c:pt>
                <c:pt idx="7">
                  <c:v>Polk (CA)</c:v>
                </c:pt>
                <c:pt idx="8">
                  <c:v>Calumet (CA)</c:v>
                </c:pt>
                <c:pt idx="9">
                  <c:v>Barron (CA)</c:v>
                </c:pt>
                <c:pt idx="10">
                  <c:v>Grant</c:v>
                </c:pt>
                <c:pt idx="11">
                  <c:v>Waupaca</c:v>
                </c:pt>
                <c:pt idx="12">
                  <c:v>Columbia</c:v>
                </c:pt>
                <c:pt idx="13">
                  <c:v>Sauk</c:v>
                </c:pt>
                <c:pt idx="14">
                  <c:v>Chippewa</c:v>
                </c:pt>
                <c:pt idx="15">
                  <c:v>Portage</c:v>
                </c:pt>
                <c:pt idx="16">
                  <c:v>Wood</c:v>
                </c:pt>
                <c:pt idx="17">
                  <c:v>St. Croix</c:v>
                </c:pt>
                <c:pt idx="18">
                  <c:v>Jefferson (CA)</c:v>
                </c:pt>
                <c:pt idx="19">
                  <c:v>Manitowoc</c:v>
                </c:pt>
                <c:pt idx="20">
                  <c:v>Ozaukee (CA)</c:v>
                </c:pt>
                <c:pt idx="21">
                  <c:v>Average</c:v>
                </c:pt>
              </c:strCache>
            </c:strRef>
          </c:cat>
          <c:val>
            <c:numRef>
              <c:f>Population!$J$1:$J$22</c:f>
              <c:numCache>
                <c:formatCode>0</c:formatCode>
                <c:ptCount val="22"/>
                <c:pt idx="0">
                  <c:v>28</c:v>
                </c:pt>
                <c:pt idx="1">
                  <c:v>47</c:v>
                </c:pt>
                <c:pt idx="2">
                  <c:v>29</c:v>
                </c:pt>
                <c:pt idx="3">
                  <c:v>31</c:v>
                </c:pt>
                <c:pt idx="4">
                  <c:v>27</c:v>
                </c:pt>
                <c:pt idx="5">
                  <c:v>25</c:v>
                </c:pt>
                <c:pt idx="6">
                  <c:v>51</c:v>
                </c:pt>
                <c:pt idx="7">
                  <c:v>24</c:v>
                </c:pt>
                <c:pt idx="8">
                  <c:v>38</c:v>
                </c:pt>
                <c:pt idx="9">
                  <c:v>41</c:v>
                </c:pt>
                <c:pt idx="10">
                  <c:v>25</c:v>
                </c:pt>
                <c:pt idx="11">
                  <c:v>36</c:v>
                </c:pt>
                <c:pt idx="12">
                  <c:v>13</c:v>
                </c:pt>
                <c:pt idx="13">
                  <c:v>16</c:v>
                </c:pt>
                <c:pt idx="14">
                  <c:v>38</c:v>
                </c:pt>
                <c:pt idx="15">
                  <c:v>42</c:v>
                </c:pt>
                <c:pt idx="16">
                  <c:v>43</c:v>
                </c:pt>
                <c:pt idx="17">
                  <c:v>26</c:v>
                </c:pt>
                <c:pt idx="18">
                  <c:v>44</c:v>
                </c:pt>
                <c:pt idx="19">
                  <c:v>55</c:v>
                </c:pt>
                <c:pt idx="20">
                  <c:v>22</c:v>
                </c:pt>
                <c:pt idx="21">
                  <c:v>33.38095238095238</c:v>
                </c:pt>
              </c:numCache>
            </c:numRef>
          </c:val>
        </c:ser>
        <c:axId val="62142720"/>
        <c:axId val="62144896"/>
      </c:barChart>
      <c:catAx>
        <c:axId val="62142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Century Gothic" pitchFamily="34" charset="0"/>
                  </a:defRPr>
                </a:pPr>
                <a:r>
                  <a:rPr lang="en-US" sz="1400" dirty="0" smtClean="0">
                    <a:latin typeface="Century Gothic" pitchFamily="34" charset="0"/>
                  </a:rPr>
                  <a:t>Counties</a:t>
                </a:r>
                <a:endParaRPr lang="en-US" sz="1400" dirty="0">
                  <a:latin typeface="Century Gothic" pitchFamily="34" charset="0"/>
                </a:endParaRPr>
              </a:p>
            </c:rich>
          </c:tx>
          <c:layout/>
        </c:title>
        <c:numFmt formatCode="#,##0_);\(#,##0\)" sourceLinked="1"/>
        <c:tickLblPos val="nextTo"/>
        <c:txPr>
          <a:bodyPr rot="-5400000" vert="horz"/>
          <a:lstStyle/>
          <a:p>
            <a:pPr>
              <a:defRPr sz="1400">
                <a:latin typeface="Century Gothic" pitchFamily="34" charset="0"/>
              </a:defRPr>
            </a:pPr>
            <a:endParaRPr lang="en-US"/>
          </a:p>
        </c:txPr>
        <c:crossAx val="62144896"/>
        <c:crosses val="autoZero"/>
        <c:auto val="1"/>
        <c:lblAlgn val="ctr"/>
        <c:lblOffset val="100"/>
      </c:catAx>
      <c:valAx>
        <c:axId val="62144896"/>
        <c:scaling>
          <c:orientation val="minMax"/>
        </c:scaling>
        <c:delete val="1"/>
        <c:axPos val="l"/>
        <c:majorGridlines>
          <c:spPr>
            <a:ln>
              <a:solidFill>
                <a:schemeClr val="bg2">
                  <a:lumMod val="2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>
                    <a:latin typeface="Century Gothic" pitchFamily="34" charset="0"/>
                  </a:defRPr>
                </a:pPr>
                <a:r>
                  <a:rPr lang="en-US" sz="1400" dirty="0">
                    <a:latin typeface="Century Gothic" pitchFamily="34" charset="0"/>
                  </a:rPr>
                  <a:t>Number of Committees</a:t>
                </a:r>
              </a:p>
            </c:rich>
          </c:tx>
          <c:layout>
            <c:manualLayout>
              <c:xMode val="edge"/>
              <c:yMode val="edge"/>
              <c:x val="3.7018044619422652E-2"/>
              <c:y val="0.20674092162530341"/>
            </c:manualLayout>
          </c:layout>
        </c:title>
        <c:numFmt formatCode="0" sourceLinked="1"/>
        <c:tickLblPos val="none"/>
        <c:crossAx val="62142720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0.94068</cdr:x>
      <cdr:y>0.69355</cdr:y>
    </cdr:from>
    <cdr:to>
      <cdr:x>0.98361</cdr:x>
      <cdr:y>0.94194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458200" y="3276600"/>
          <a:ext cx="386010" cy="1173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0" dirty="0">
              <a:solidFill>
                <a:schemeClr val="bg1"/>
              </a:solidFill>
              <a:latin typeface="Century Gothic" pitchFamily="34" charset="0"/>
            </a:rPr>
            <a:t>Average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0.93505</cdr:x>
      <cdr:y>0.84747</cdr:y>
    </cdr:from>
    <cdr:to>
      <cdr:x>0.97802</cdr:x>
      <cdr:y>0.98866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34250" y="4089888"/>
          <a:ext cx="337038" cy="6814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endParaRPr lang="en-US" sz="1000" b="1" dirty="0">
            <a:latin typeface="Century Gothic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0.26766</cdr:x>
      <cdr:y>0.32428</cdr:y>
    </cdr:from>
    <cdr:to>
      <cdr:x>0.26766</cdr:x>
      <cdr:y>0.74094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>
          <a:off x="1263736" y="2922115"/>
          <a:ext cx="22860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0.66843</cdr:x>
      <cdr:y>0.5</cdr:y>
    </cdr:from>
    <cdr:to>
      <cdr:x>0.66843</cdr:x>
      <cdr:y>0.75</cdr:y>
    </cdr:to>
    <cdr:sp macro="" textlink="">
      <cdr:nvSpPr>
        <cdr:cNvPr id="4" name="Straight Connector 3"/>
        <cdr:cNvSpPr/>
      </cdr:nvSpPr>
      <cdr:spPr>
        <a:xfrm xmlns:a="http://schemas.openxmlformats.org/drawingml/2006/main" rot="5400000">
          <a:off x="5324461" y="3429000"/>
          <a:ext cx="137160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C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C7A3279-4823-4DB9-B229-F55692B5E8CA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B2708D0-A242-4C5D-8D81-64B9C7BE7E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708D0-A242-4C5D-8D81-64B9C7BE7EF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27274-142C-4660-B018-54BFCE7F3CC3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07914-A1F6-4FC5-8A43-E985EFC1B7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County Board Size:  </a:t>
            </a:r>
            <a:r>
              <a:rPr lang="en-US" sz="2400" dirty="0" smtClean="0">
                <a:solidFill>
                  <a:srgbClr val="FFC000"/>
                </a:solidFill>
              </a:rPr>
              <a:t>Outline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19200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Looking Inward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Looking Outward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Looking Forward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pSp>
        <p:nvGrpSpPr>
          <p:cNvPr id="4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Looking Outward:  </a:t>
            </a:r>
            <a:r>
              <a:rPr lang="en-US" sz="2400" dirty="0" smtClean="0">
                <a:solidFill>
                  <a:srgbClr val="FFC000"/>
                </a:solidFill>
              </a:rPr>
              <a:t>Outline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19200"/>
            <a:ext cx="7239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County Comparisons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Number of Committees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Board Size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Representation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pSp>
        <p:nvGrpSpPr>
          <p:cNvPr id="9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0" name="TextBox 9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unti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39900" y="850900"/>
            <a:ext cx="5664200" cy="5854700"/>
          </a:xfrm>
          <a:prstGeom prst="rect">
            <a:avLst/>
          </a:prstGeom>
        </p:spPr>
      </p:pic>
      <p:pic>
        <p:nvPicPr>
          <p:cNvPr id="11" name="Picture 10" descr="grantcounty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7852" y="852948"/>
            <a:ext cx="5664200" cy="5854700"/>
          </a:xfrm>
          <a:prstGeom prst="rect">
            <a:avLst/>
          </a:prstGeom>
        </p:spPr>
      </p:pic>
      <p:pic>
        <p:nvPicPr>
          <p:cNvPr id="8" name="Picture 7" descr="popula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37360" y="850900"/>
            <a:ext cx="5664200" cy="58547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County Comparison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dirty="0" smtClean="0"/>
              <a:t>(</a:t>
            </a:r>
            <a:r>
              <a:rPr lang="en-US" dirty="0" smtClean="0">
                <a:latin typeface="Century Gothic" pitchFamily="34" charset="0"/>
              </a:rPr>
              <a:t>Similar Population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9" name="TextBox 8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0" name="Picture 9" descr="uwexlogo.jpg"/>
            <p:cNvPicPr>
              <a:picLocks noChangeAspect="1"/>
            </p:cNvPicPr>
            <p:nvPr/>
          </p:nvPicPr>
          <p:blipFill>
            <a:blip r:embed="rId6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-1" y="0"/>
          <a:ext cx="9144001" cy="7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/>
              <a:t>2010 Population Estimates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dirty="0"/>
              <a:t>(Similar County Population)</a:t>
            </a:r>
          </a:p>
          <a:p>
            <a:endParaRPr lang="en-US" dirty="0"/>
          </a:p>
        </p:txBody>
      </p:sp>
      <p:grpSp>
        <p:nvGrpSpPr>
          <p:cNvPr id="9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0" name="TextBox 9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latin typeface="Century Gothic" pitchFamily="34" charset="0"/>
              </a:rPr>
              <a:t>Number of Committees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Century Gothic" pitchFamily="34" charset="0"/>
              </a:rPr>
              <a:t>(Similar County Population)</a:t>
            </a:r>
          </a:p>
          <a:p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-194841" y="457200"/>
          <a:ext cx="9338841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0" name="TextBox 9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latin typeface="Century Gothic" pitchFamily="34" charset="0"/>
              </a:rPr>
              <a:t>County Board Size</a:t>
            </a:r>
            <a:endParaRPr lang="en-US" sz="2400" dirty="0">
              <a:latin typeface="Century Gothic" pitchFamily="34" charset="0"/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Century Gothic" pitchFamily="34" charset="0"/>
              </a:rPr>
              <a:t>(Similar County Population)</a:t>
            </a:r>
          </a:p>
          <a:p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457200"/>
          <a:ext cx="9748362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0" name="TextBox 9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latin typeface="Century Gothic" pitchFamily="34" charset="0"/>
              </a:rPr>
              <a:t>Representation by Each Supervisor</a:t>
            </a:r>
            <a:endParaRPr lang="en-US" sz="2400" dirty="0">
              <a:latin typeface="Century Gothic" pitchFamily="34" charset="0"/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Century Gothic" pitchFamily="34" charset="0"/>
              </a:rPr>
              <a:t>(Similar County Population)</a:t>
            </a:r>
          </a:p>
          <a:p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0" y="304800"/>
          <a:ext cx="9677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0" name="TextBox 9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unti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39900" y="850900"/>
            <a:ext cx="5664200" cy="5854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County Comparison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dirty="0" smtClean="0"/>
              <a:t>(</a:t>
            </a:r>
            <a:r>
              <a:rPr lang="en-US" dirty="0" smtClean="0">
                <a:latin typeface="Century Gothic" pitchFamily="34" charset="0"/>
              </a:rPr>
              <a:t>Southwestern Wisconsin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grpSp>
        <p:nvGrpSpPr>
          <p:cNvPr id="8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9" name="TextBox 8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0" name="Picture 9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11" name="Picture 10" descr="grantcounty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7852" y="852948"/>
            <a:ext cx="5664200" cy="5854700"/>
          </a:xfrm>
          <a:prstGeom prst="rect">
            <a:avLst/>
          </a:prstGeom>
        </p:spPr>
      </p:pic>
      <p:pic>
        <p:nvPicPr>
          <p:cNvPr id="12" name="Picture 11" descr="neighbor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37360" y="850392"/>
            <a:ext cx="5664200" cy="585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latin typeface="Century Gothic" pitchFamily="34" charset="0"/>
              </a:rPr>
              <a:t>Number of Committees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latin typeface="Century Gothic" pitchFamily="34" charset="0"/>
              </a:rPr>
              <a:t>(Southwestern Wisconsin)</a:t>
            </a:r>
            <a:endParaRPr lang="en-US" dirty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0" y="228600"/>
          <a:ext cx="9144000" cy="646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0" name="TextBox 9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latin typeface="Century Gothic" pitchFamily="34" charset="0"/>
              </a:rPr>
              <a:t>County Board Size</a:t>
            </a:r>
            <a:endParaRPr lang="en-US" sz="2400" dirty="0">
              <a:latin typeface="Century Gothic" pitchFamily="34" charset="0"/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latin typeface="Century Gothic" pitchFamily="34" charset="0"/>
              </a:rPr>
              <a:t>(Southwestern Wisconsin)</a:t>
            </a:r>
            <a:endParaRPr lang="en-US" dirty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-533400" y="685800"/>
          <a:ext cx="98298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0" name="TextBox 9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latin typeface="Century Gothic" pitchFamily="34" charset="0"/>
              </a:rPr>
              <a:t>Representation by Each Supervisor</a:t>
            </a:r>
            <a:endParaRPr lang="en-US" sz="2400" dirty="0">
              <a:latin typeface="Century Gothic" pitchFamily="34" charset="0"/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latin typeface="Century Gothic" pitchFamily="34" charset="0"/>
              </a:rPr>
              <a:t>(Southwestern Wisconsin)</a:t>
            </a:r>
            <a:endParaRPr lang="en-US" dirty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-609600" y="914400"/>
          <a:ext cx="10058400" cy="6567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0" name="TextBox 9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Looking Inward:  </a:t>
            </a:r>
            <a:r>
              <a:rPr lang="en-US" sz="2400" dirty="0" smtClean="0">
                <a:solidFill>
                  <a:srgbClr val="FFC000"/>
                </a:solidFill>
              </a:rPr>
              <a:t>Outline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19200"/>
            <a:ext cx="7239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Average Number of Meetings Per Year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Committee Meeting Length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Committee Productivity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Number of Committees Per Supervisor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Annual Service Hours Per Supervisor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Average Total Time Spent Each Year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Est. Number of Service Hours Per Board Size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pSp>
        <p:nvGrpSpPr>
          <p:cNvPr id="4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latin typeface="Century Gothic" pitchFamily="34" charset="0"/>
              </a:rPr>
              <a:t>Looking Outward:  </a:t>
            </a:r>
            <a:r>
              <a:rPr lang="en-US" sz="2400" dirty="0" smtClean="0">
                <a:solidFill>
                  <a:srgbClr val="FFC000"/>
                </a:solidFill>
                <a:latin typeface="Century Gothic" pitchFamily="34" charset="0"/>
              </a:rPr>
              <a:t>Summary</a:t>
            </a:r>
            <a:endParaRPr lang="en-US" sz="2400" dirty="0">
              <a:solidFill>
                <a:srgbClr val="FFC000"/>
              </a:solidFill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0" y="1219200"/>
          <a:ext cx="2933699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895600" y="1295400"/>
          <a:ext cx="2933699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5638801" y="1219200"/>
          <a:ext cx="3505199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17526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</a:rPr>
              <a:t>Number of Committees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1752600"/>
            <a:ext cx="1728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dirty="0" smtClean="0"/>
              <a:t>Number of Supervisors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1752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dirty="0" smtClean="0"/>
              <a:t>Representation by Each Supervisor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5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6" name="TextBox 15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7" name="Picture 16" descr="uwexlogo.jpg"/>
            <p:cNvPicPr>
              <a:picLocks noChangeAspect="1"/>
            </p:cNvPicPr>
            <p:nvPr/>
          </p:nvPicPr>
          <p:blipFill>
            <a:blip r:embed="rId6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8" grpId="0">
        <p:bldAsOne/>
      </p:bldGraphic>
      <p:bldP spid="9" grpId="0"/>
      <p:bldP spid="10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latin typeface="Century Gothic" pitchFamily="34" charset="0"/>
              </a:rPr>
              <a:t>Grant County Supervisor Poll Average</a:t>
            </a:r>
            <a:endParaRPr lang="en-US" sz="2400" dirty="0">
              <a:latin typeface="Century Gothic" pitchFamily="34" charset="0"/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latin typeface="Century Gothic" pitchFamily="34" charset="0"/>
              </a:rPr>
              <a:t>(Recommended Number of Supervisors)</a:t>
            </a:r>
            <a:endParaRPr lang="en-US" dirty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1828800"/>
            <a:ext cx="3581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0000" dirty="0" smtClean="0"/>
              <a:t>21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9" name="TextBox 8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latin typeface="Century Gothic" pitchFamily="34" charset="0"/>
              </a:rPr>
              <a:t>Looking Forward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239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Number of Committees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Activities Within Committees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Representation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 Board Size</a:t>
            </a:r>
          </a:p>
          <a:p>
            <a:pPr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pSp>
        <p:nvGrpSpPr>
          <p:cNvPr id="10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1" name="TextBox 10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2" name="Picture 11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Average Number of Meetings Per Year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(By Committee)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pSp>
        <p:nvGrpSpPr>
          <p:cNvPr id="4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6" name="TextBox 5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7" name="Picture 6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Committee Meeting Length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(By Committee)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-152399" y="152400"/>
          <a:ext cx="9296399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Average Committee Productivity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304800"/>
          <a:ext cx="8991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Number of Committees Per Supervisor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685800"/>
          <a:ext cx="8991599" cy="472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Annual Service Hours Per Supervisor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dirty="0" smtClean="0"/>
              <a:t>(Committee Time + 30 hours for County Board Meetings)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pSp>
        <p:nvGrpSpPr>
          <p:cNvPr id="4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7" name="TextBox 6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8" name="Picture 7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-152400" y="990600"/>
            <a:ext cx="9296400" cy="5553822"/>
            <a:chOff x="-152400" y="990600"/>
            <a:chExt cx="9296400" cy="5553822"/>
          </a:xfrm>
        </p:grpSpPr>
        <p:graphicFrame>
          <p:nvGraphicFramePr>
            <p:cNvPr id="6" name="Chart 5"/>
            <p:cNvGraphicFramePr/>
            <p:nvPr/>
          </p:nvGraphicFramePr>
          <p:xfrm>
            <a:off x="-152400" y="990600"/>
            <a:ext cx="9296400" cy="55538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 rot="16200000">
              <a:off x="8287494" y="5657106"/>
              <a:ext cx="9539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latin typeface="Century Gothic" pitchFamily="34" charset="0"/>
                </a:rPr>
                <a:t>Average</a:t>
              </a:r>
              <a:endParaRPr lang="en-US" sz="14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en-US" sz="2400" dirty="0" smtClean="0"/>
              <a:t>Average Total Committee Time Spent Each Year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pSp>
        <p:nvGrpSpPr>
          <p:cNvPr id="2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0" name="TextBox 9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aphicFrame>
        <p:nvGraphicFramePr>
          <p:cNvPr id="7" name="Chart 6"/>
          <p:cNvGraphicFramePr/>
          <p:nvPr/>
        </p:nvGraphicFramePr>
        <p:xfrm>
          <a:off x="0" y="45720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latin typeface="Century Gothic" pitchFamily="34" charset="0"/>
              </a:rPr>
              <a:t>Estimated Number of Individual Service Hours A Year</a:t>
            </a:r>
            <a:endParaRPr lang="en-US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>
                <a:latin typeface="Century Gothic" pitchFamily="34" charset="0"/>
              </a:rPr>
              <a:t>(Per Board Size)</a:t>
            </a:r>
          </a:p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Century Gothic" pitchFamily="34" charset="0"/>
                <a:ea typeface="+mn-ea"/>
                <a:cs typeface="+mn-cs"/>
              </a:defRPr>
            </a:pP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914400"/>
          <a:ext cx="899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16"/>
          <p:cNvGrpSpPr/>
          <p:nvPr/>
        </p:nvGrpSpPr>
        <p:grpSpPr>
          <a:xfrm>
            <a:off x="7010400" y="6321623"/>
            <a:ext cx="2133600" cy="536377"/>
            <a:chOff x="7010400" y="6172200"/>
            <a:chExt cx="2133600" cy="536377"/>
          </a:xfrm>
        </p:grpSpPr>
        <p:sp>
          <p:nvSpPr>
            <p:cNvPr id="10" name="TextBox 9"/>
            <p:cNvSpPr txBox="1"/>
            <p:nvPr/>
          </p:nvSpPr>
          <p:spPr>
            <a:xfrm>
              <a:off x="7010400" y="6400800"/>
              <a:ext cx="2133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0033CC"/>
                  </a:solidFill>
                  <a:latin typeface="Century Gothic" pitchFamily="34" charset="0"/>
                </a:rPr>
                <a:t>Grant County</a:t>
              </a:r>
              <a:endParaRPr lang="en-US" sz="1400" dirty="0">
                <a:solidFill>
                  <a:srgbClr val="0033CC"/>
                </a:solidFill>
                <a:latin typeface="Century Gothic" pitchFamily="34" charset="0"/>
              </a:endParaRPr>
            </a:p>
          </p:txBody>
        </p:sp>
        <p:pic>
          <p:nvPicPr>
            <p:cNvPr id="11" name="Picture 10" descr="uwexlogo.jpg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lum bright="-20000"/>
            </a:blip>
            <a:stretch>
              <a:fillRect/>
            </a:stretch>
          </p:blipFill>
          <p:spPr>
            <a:xfrm>
              <a:off x="7848600" y="6172200"/>
              <a:ext cx="1168400" cy="2570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8" name="Group 17"/>
          <p:cNvGrpSpPr/>
          <p:nvPr/>
        </p:nvGrpSpPr>
        <p:grpSpPr>
          <a:xfrm>
            <a:off x="4724400" y="1143000"/>
            <a:ext cx="4419600" cy="1015663"/>
            <a:chOff x="4724400" y="1143000"/>
            <a:chExt cx="4419600" cy="1015663"/>
          </a:xfrm>
        </p:grpSpPr>
        <p:grpSp>
          <p:nvGrpSpPr>
            <p:cNvPr id="14" name="Group 13"/>
            <p:cNvGrpSpPr/>
            <p:nvPr/>
          </p:nvGrpSpPr>
          <p:grpSpPr>
            <a:xfrm>
              <a:off x="4724400" y="1143000"/>
              <a:ext cx="3276600" cy="1015663"/>
              <a:chOff x="4724400" y="1143000"/>
              <a:chExt cx="3276600" cy="1015663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105400" y="1143000"/>
                <a:ext cx="28956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000" b="1" dirty="0" smtClean="0">
                    <a:solidFill>
                      <a:schemeClr val="bg1"/>
                    </a:solidFill>
                  </a:rPr>
                  <a:t>4,744.7 hours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000" b="1" dirty="0" smtClean="0">
                    <a:solidFill>
                      <a:schemeClr val="bg1"/>
                    </a:solidFill>
                  </a:rPr>
                  <a:t>Number </a:t>
                </a:r>
                <a:r>
                  <a:rPr lang="en-US" sz="2000" b="1" dirty="0" smtClean="0">
                    <a:solidFill>
                      <a:schemeClr val="bg1"/>
                    </a:solidFill>
                  </a:rPr>
                  <a:t>of </a:t>
                </a:r>
                <a:r>
                  <a:rPr lang="en-US" sz="2000" b="1" dirty="0" smtClean="0">
                    <a:solidFill>
                      <a:schemeClr val="bg1"/>
                    </a:solidFill>
                  </a:rPr>
                  <a:t>Supervisors</a:t>
                </a:r>
                <a:endParaRPr lang="en-US" sz="2000" b="1" dirty="0" smtClean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5257800" y="1676400"/>
                <a:ext cx="25908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724400" y="1447800"/>
                <a:ext cx="1295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Y=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7848600" y="14478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+ 30 hours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407</Words>
  <Application>Microsoft Office PowerPoint</Application>
  <PresentationFormat>On-screen Show (4:3)</PresentationFormat>
  <Paragraphs>144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136</cp:revision>
  <dcterms:created xsi:type="dcterms:W3CDTF">2011-03-01T13:14:17Z</dcterms:created>
  <dcterms:modified xsi:type="dcterms:W3CDTF">2011-03-15T16:20:04Z</dcterms:modified>
</cp:coreProperties>
</file>